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vin Davies" initials="GD" lastIdx="1" clrIdx="0">
    <p:extLst>
      <p:ext uri="{19B8F6BF-5375-455C-9EA6-DF929625EA0E}">
        <p15:presenceInfo xmlns:p15="http://schemas.microsoft.com/office/powerpoint/2012/main" userId="Gavin Davie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7D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63" autoAdjust="0"/>
    <p:restoredTop sz="94660"/>
  </p:normalViewPr>
  <p:slideViewPr>
    <p:cSldViewPr snapToGrid="0">
      <p:cViewPr varScale="1">
        <p:scale>
          <a:sx n="49" d="100"/>
          <a:sy n="49" d="100"/>
        </p:scale>
        <p:origin x="153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C9798D-3002-4008-87FC-C5CB267FB137}" type="doc">
      <dgm:prSet loTypeId="urn:microsoft.com/office/officeart/2008/layout/RadialCluster" loCatId="cycle" qsTypeId="urn:microsoft.com/office/officeart/2005/8/quickstyle/3d2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01ECFF3D-0F03-44FC-B790-690373366A9E}">
      <dgm:prSet phldrT="[Text]"/>
      <dgm:spPr/>
      <dgm:t>
        <a:bodyPr/>
        <a:lstStyle/>
        <a:p>
          <a:r>
            <a:rPr lang="en-US" dirty="0"/>
            <a:t>What bacteria need to multiply </a:t>
          </a:r>
        </a:p>
      </dgm:t>
    </dgm:pt>
    <dgm:pt modelId="{B8D542C2-C0A2-4643-BD33-1FF764F360EE}" type="parTrans" cxnId="{5225DA1B-33C0-4310-AA57-9DD06AE1AD63}">
      <dgm:prSet/>
      <dgm:spPr/>
      <dgm:t>
        <a:bodyPr/>
        <a:lstStyle/>
        <a:p>
          <a:endParaRPr lang="en-US"/>
        </a:p>
      </dgm:t>
    </dgm:pt>
    <dgm:pt modelId="{F96D6AB2-9B36-450C-8CB3-7CFDB793BD7A}" type="sibTrans" cxnId="{5225DA1B-33C0-4310-AA57-9DD06AE1AD63}">
      <dgm:prSet/>
      <dgm:spPr/>
      <dgm:t>
        <a:bodyPr/>
        <a:lstStyle/>
        <a:p>
          <a:endParaRPr lang="en-US"/>
        </a:p>
      </dgm:t>
    </dgm:pt>
    <dgm:pt modelId="{D0E44883-1C70-4F97-AC8D-D65D8B4B28BE}">
      <dgm:prSet/>
      <dgm:spPr/>
      <dgm:t>
        <a:bodyPr/>
        <a:lstStyle/>
        <a:p>
          <a:endParaRPr lang="en-US"/>
        </a:p>
      </dgm:t>
    </dgm:pt>
    <dgm:pt modelId="{36CDBB71-6C98-4DDA-A8F0-17B9E7095D54}" type="parTrans" cxnId="{C16EBF0A-92F3-49AE-A912-4A6E54898695}">
      <dgm:prSet/>
      <dgm:spPr/>
      <dgm:t>
        <a:bodyPr/>
        <a:lstStyle/>
        <a:p>
          <a:endParaRPr lang="en-US"/>
        </a:p>
      </dgm:t>
    </dgm:pt>
    <dgm:pt modelId="{3E67A704-7A40-4893-B775-333F74BE8324}" type="sibTrans" cxnId="{C16EBF0A-92F3-49AE-A912-4A6E54898695}">
      <dgm:prSet/>
      <dgm:spPr/>
      <dgm:t>
        <a:bodyPr/>
        <a:lstStyle/>
        <a:p>
          <a:endParaRPr lang="en-US"/>
        </a:p>
      </dgm:t>
    </dgm:pt>
    <dgm:pt modelId="{2AC2D578-37BD-4BCB-A2F9-817900A735DE}">
      <dgm:prSet/>
      <dgm:spPr/>
      <dgm:t>
        <a:bodyPr/>
        <a:lstStyle/>
        <a:p>
          <a:endParaRPr lang="en-US"/>
        </a:p>
      </dgm:t>
    </dgm:pt>
    <dgm:pt modelId="{E4AC15AC-CF67-43F0-843D-09F5DE259588}" type="parTrans" cxnId="{B9B0C558-A59F-4CBE-A8E7-2D23001DAD91}">
      <dgm:prSet/>
      <dgm:spPr/>
      <dgm:t>
        <a:bodyPr/>
        <a:lstStyle/>
        <a:p>
          <a:endParaRPr lang="en-US"/>
        </a:p>
      </dgm:t>
    </dgm:pt>
    <dgm:pt modelId="{D1555091-45EB-4111-8E54-E56C484CE9BD}" type="sibTrans" cxnId="{B9B0C558-A59F-4CBE-A8E7-2D23001DAD91}">
      <dgm:prSet/>
      <dgm:spPr/>
      <dgm:t>
        <a:bodyPr/>
        <a:lstStyle/>
        <a:p>
          <a:endParaRPr lang="en-US"/>
        </a:p>
      </dgm:t>
    </dgm:pt>
    <dgm:pt modelId="{40B68539-1CAC-4681-8614-7B7C9F37254D}">
      <dgm:prSet/>
      <dgm:spPr/>
      <dgm:t>
        <a:bodyPr/>
        <a:lstStyle/>
        <a:p>
          <a:endParaRPr lang="en-US"/>
        </a:p>
      </dgm:t>
    </dgm:pt>
    <dgm:pt modelId="{C6EC67A8-26A6-48F4-A10C-FBEDD2786D2E}" type="parTrans" cxnId="{0DB558DA-D8D0-48C3-8ACE-18C86E12A5A8}">
      <dgm:prSet/>
      <dgm:spPr/>
      <dgm:t>
        <a:bodyPr/>
        <a:lstStyle/>
        <a:p>
          <a:endParaRPr lang="en-US"/>
        </a:p>
      </dgm:t>
    </dgm:pt>
    <dgm:pt modelId="{6E849E89-3410-4796-A564-13A778475949}" type="sibTrans" cxnId="{0DB558DA-D8D0-48C3-8ACE-18C86E12A5A8}">
      <dgm:prSet/>
      <dgm:spPr/>
      <dgm:t>
        <a:bodyPr/>
        <a:lstStyle/>
        <a:p>
          <a:endParaRPr lang="en-US"/>
        </a:p>
      </dgm:t>
    </dgm:pt>
    <dgm:pt modelId="{CA03D1BE-B9AA-4C79-B3B8-2AA185729399}">
      <dgm:prSet/>
      <dgm:spPr/>
      <dgm:t>
        <a:bodyPr/>
        <a:lstStyle/>
        <a:p>
          <a:endParaRPr lang="en-US"/>
        </a:p>
      </dgm:t>
    </dgm:pt>
    <dgm:pt modelId="{9082C0EF-22EA-47AB-87A4-45189A9AA2E7}" type="parTrans" cxnId="{50395FDF-2B5D-46B1-A528-854B04399290}">
      <dgm:prSet/>
      <dgm:spPr/>
      <dgm:t>
        <a:bodyPr/>
        <a:lstStyle/>
        <a:p>
          <a:endParaRPr lang="en-US"/>
        </a:p>
      </dgm:t>
    </dgm:pt>
    <dgm:pt modelId="{3FA88158-3679-473E-A16A-ED158D2138D7}" type="sibTrans" cxnId="{50395FDF-2B5D-46B1-A528-854B04399290}">
      <dgm:prSet/>
      <dgm:spPr/>
      <dgm:t>
        <a:bodyPr/>
        <a:lstStyle/>
        <a:p>
          <a:endParaRPr lang="en-US"/>
        </a:p>
      </dgm:t>
    </dgm:pt>
    <dgm:pt modelId="{99D4DB2C-7805-4556-9F9B-4D398F485696}" type="pres">
      <dgm:prSet presAssocID="{5BC9798D-3002-4008-87FC-C5CB267FB13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0D51DA95-A342-450A-9B9C-68971EB6C63D}" type="pres">
      <dgm:prSet presAssocID="{01ECFF3D-0F03-44FC-B790-690373366A9E}" presName="singleCycle" presStyleCnt="0"/>
      <dgm:spPr/>
    </dgm:pt>
    <dgm:pt modelId="{D20ED7B4-5832-4C84-9E7A-FC80FA647D70}" type="pres">
      <dgm:prSet presAssocID="{01ECFF3D-0F03-44FC-B790-690373366A9E}" presName="singleCenter" presStyleLbl="node1" presStyleIdx="0" presStyleCnt="5" custScaleX="190031" custScaleY="88993" custLinFactNeighborX="7469" custLinFactNeighborY="578">
        <dgm:presLayoutVars>
          <dgm:chMax val="7"/>
          <dgm:chPref val="7"/>
        </dgm:presLayoutVars>
      </dgm:prSet>
      <dgm:spPr/>
    </dgm:pt>
    <dgm:pt modelId="{E9219DC5-9C4C-4AE1-A95E-717C0307FB36}" type="pres">
      <dgm:prSet presAssocID="{36CDBB71-6C98-4DDA-A8F0-17B9E7095D54}" presName="Name56" presStyleLbl="parChTrans1D2" presStyleIdx="0" presStyleCnt="4"/>
      <dgm:spPr/>
    </dgm:pt>
    <dgm:pt modelId="{576146FA-9C4A-43CB-BB9B-2335E3A7B9CC}" type="pres">
      <dgm:prSet presAssocID="{D0E44883-1C70-4F97-AC8D-D65D8B4B28BE}" presName="text0" presStyleLbl="node1" presStyleIdx="1" presStyleCnt="5" custScaleX="251082" custScaleY="54435" custRadScaleRad="157561" custRadScaleInc="-140706">
        <dgm:presLayoutVars>
          <dgm:bulletEnabled val="1"/>
        </dgm:presLayoutVars>
      </dgm:prSet>
      <dgm:spPr/>
    </dgm:pt>
    <dgm:pt modelId="{E5B9750C-1F94-424E-AB41-256CBEF395B5}" type="pres">
      <dgm:prSet presAssocID="{9082C0EF-22EA-47AB-87A4-45189A9AA2E7}" presName="Name56" presStyleLbl="parChTrans1D2" presStyleIdx="1" presStyleCnt="4"/>
      <dgm:spPr/>
    </dgm:pt>
    <dgm:pt modelId="{A4E6F58A-B671-4E8E-BE42-5CBDFF64DA50}" type="pres">
      <dgm:prSet presAssocID="{CA03D1BE-B9AA-4C79-B3B8-2AA185729399}" presName="text0" presStyleLbl="node1" presStyleIdx="2" presStyleCnt="5" custScaleX="258993" custScaleY="59979" custRadScaleRad="173488" custRadScaleInc="-51166">
        <dgm:presLayoutVars>
          <dgm:bulletEnabled val="1"/>
        </dgm:presLayoutVars>
      </dgm:prSet>
      <dgm:spPr/>
    </dgm:pt>
    <dgm:pt modelId="{21B91BE7-912E-4A50-B007-DE2429EF11BD}" type="pres">
      <dgm:prSet presAssocID="{E4AC15AC-CF67-43F0-843D-09F5DE259588}" presName="Name56" presStyleLbl="parChTrans1D2" presStyleIdx="2" presStyleCnt="4"/>
      <dgm:spPr/>
    </dgm:pt>
    <dgm:pt modelId="{8488A010-BAEF-496C-A41B-C3194B7530D6}" type="pres">
      <dgm:prSet presAssocID="{2AC2D578-37BD-4BCB-A2F9-817900A735DE}" presName="text0" presStyleLbl="node1" presStyleIdx="3" presStyleCnt="5" custScaleX="260836" custScaleY="56223" custRadScaleRad="180077" custRadScaleInc="-154823">
        <dgm:presLayoutVars>
          <dgm:bulletEnabled val="1"/>
        </dgm:presLayoutVars>
      </dgm:prSet>
      <dgm:spPr/>
    </dgm:pt>
    <dgm:pt modelId="{719CFAF1-4FDF-4B76-ABB1-95F5AFBDD49E}" type="pres">
      <dgm:prSet presAssocID="{C6EC67A8-26A6-48F4-A10C-FBEDD2786D2E}" presName="Name56" presStyleLbl="parChTrans1D2" presStyleIdx="3" presStyleCnt="4"/>
      <dgm:spPr/>
    </dgm:pt>
    <dgm:pt modelId="{AC528FB5-828C-4E5E-8019-FFA97E3924B6}" type="pres">
      <dgm:prSet presAssocID="{40B68539-1CAC-4681-8614-7B7C9F37254D}" presName="text0" presStyleLbl="node1" presStyleIdx="4" presStyleCnt="5" custScaleX="257719" custScaleY="58239" custRadScaleRad="152243" custRadScaleInc="-52697">
        <dgm:presLayoutVars>
          <dgm:bulletEnabled val="1"/>
        </dgm:presLayoutVars>
      </dgm:prSet>
      <dgm:spPr/>
    </dgm:pt>
  </dgm:ptLst>
  <dgm:cxnLst>
    <dgm:cxn modelId="{81EBD404-1DFB-4B14-8EAB-87EC9162A42F}" type="presOf" srcId="{C6EC67A8-26A6-48F4-A10C-FBEDD2786D2E}" destId="{719CFAF1-4FDF-4B76-ABB1-95F5AFBDD49E}" srcOrd="0" destOrd="0" presId="urn:microsoft.com/office/officeart/2008/layout/RadialCluster"/>
    <dgm:cxn modelId="{C16EBF0A-92F3-49AE-A912-4A6E54898695}" srcId="{01ECFF3D-0F03-44FC-B790-690373366A9E}" destId="{D0E44883-1C70-4F97-AC8D-D65D8B4B28BE}" srcOrd="0" destOrd="0" parTransId="{36CDBB71-6C98-4DDA-A8F0-17B9E7095D54}" sibTransId="{3E67A704-7A40-4893-B775-333F74BE8324}"/>
    <dgm:cxn modelId="{C98AB80F-9E72-4BB3-8A6C-DD19CF88BB9D}" type="presOf" srcId="{36CDBB71-6C98-4DDA-A8F0-17B9E7095D54}" destId="{E9219DC5-9C4C-4AE1-A95E-717C0307FB36}" srcOrd="0" destOrd="0" presId="urn:microsoft.com/office/officeart/2008/layout/RadialCluster"/>
    <dgm:cxn modelId="{016EDA12-951B-4FEB-8DBA-78E67763AB92}" type="presOf" srcId="{E4AC15AC-CF67-43F0-843D-09F5DE259588}" destId="{21B91BE7-912E-4A50-B007-DE2429EF11BD}" srcOrd="0" destOrd="0" presId="urn:microsoft.com/office/officeart/2008/layout/RadialCluster"/>
    <dgm:cxn modelId="{5225DA1B-33C0-4310-AA57-9DD06AE1AD63}" srcId="{5BC9798D-3002-4008-87FC-C5CB267FB137}" destId="{01ECFF3D-0F03-44FC-B790-690373366A9E}" srcOrd="0" destOrd="0" parTransId="{B8D542C2-C0A2-4643-BD33-1FF764F360EE}" sibTransId="{F96D6AB2-9B36-450C-8CB3-7CFDB793BD7A}"/>
    <dgm:cxn modelId="{84910F2D-09EF-41F8-86BC-4265AAB6C3EC}" type="presOf" srcId="{2AC2D578-37BD-4BCB-A2F9-817900A735DE}" destId="{8488A010-BAEF-496C-A41B-C3194B7530D6}" srcOrd="0" destOrd="0" presId="urn:microsoft.com/office/officeart/2008/layout/RadialCluster"/>
    <dgm:cxn modelId="{7D9B5761-773D-495E-86D7-017F3528EE7D}" type="presOf" srcId="{CA03D1BE-B9AA-4C79-B3B8-2AA185729399}" destId="{A4E6F58A-B671-4E8E-BE42-5CBDFF64DA50}" srcOrd="0" destOrd="0" presId="urn:microsoft.com/office/officeart/2008/layout/RadialCluster"/>
    <dgm:cxn modelId="{47F25E4A-92F1-4A26-B969-01AD50FE8BEC}" type="presOf" srcId="{D0E44883-1C70-4F97-AC8D-D65D8B4B28BE}" destId="{576146FA-9C4A-43CB-BB9B-2335E3A7B9CC}" srcOrd="0" destOrd="0" presId="urn:microsoft.com/office/officeart/2008/layout/RadialCluster"/>
    <dgm:cxn modelId="{8AB88674-D3AD-44F0-A66F-9701CD139995}" type="presOf" srcId="{01ECFF3D-0F03-44FC-B790-690373366A9E}" destId="{D20ED7B4-5832-4C84-9E7A-FC80FA647D70}" srcOrd="0" destOrd="0" presId="urn:microsoft.com/office/officeart/2008/layout/RadialCluster"/>
    <dgm:cxn modelId="{B9B0C558-A59F-4CBE-A8E7-2D23001DAD91}" srcId="{01ECFF3D-0F03-44FC-B790-690373366A9E}" destId="{2AC2D578-37BD-4BCB-A2F9-817900A735DE}" srcOrd="2" destOrd="0" parTransId="{E4AC15AC-CF67-43F0-843D-09F5DE259588}" sibTransId="{D1555091-45EB-4111-8E54-E56C484CE9BD}"/>
    <dgm:cxn modelId="{0DB558DA-D8D0-48C3-8ACE-18C86E12A5A8}" srcId="{01ECFF3D-0F03-44FC-B790-690373366A9E}" destId="{40B68539-1CAC-4681-8614-7B7C9F37254D}" srcOrd="3" destOrd="0" parTransId="{C6EC67A8-26A6-48F4-A10C-FBEDD2786D2E}" sibTransId="{6E849E89-3410-4796-A564-13A778475949}"/>
    <dgm:cxn modelId="{50395FDF-2B5D-46B1-A528-854B04399290}" srcId="{01ECFF3D-0F03-44FC-B790-690373366A9E}" destId="{CA03D1BE-B9AA-4C79-B3B8-2AA185729399}" srcOrd="1" destOrd="0" parTransId="{9082C0EF-22EA-47AB-87A4-45189A9AA2E7}" sibTransId="{3FA88158-3679-473E-A16A-ED158D2138D7}"/>
    <dgm:cxn modelId="{F36DF4E2-FF3E-4F8D-B971-089D8B4B2D86}" type="presOf" srcId="{5BC9798D-3002-4008-87FC-C5CB267FB137}" destId="{99D4DB2C-7805-4556-9F9B-4D398F485696}" srcOrd="0" destOrd="0" presId="urn:microsoft.com/office/officeart/2008/layout/RadialCluster"/>
    <dgm:cxn modelId="{972E07E7-B39F-47AE-B0FA-B39A73DC4FF8}" type="presOf" srcId="{9082C0EF-22EA-47AB-87A4-45189A9AA2E7}" destId="{E5B9750C-1F94-424E-AB41-256CBEF395B5}" srcOrd="0" destOrd="0" presId="urn:microsoft.com/office/officeart/2008/layout/RadialCluster"/>
    <dgm:cxn modelId="{45FD85F9-EEDC-487C-B5B4-0E16151FD593}" type="presOf" srcId="{40B68539-1CAC-4681-8614-7B7C9F37254D}" destId="{AC528FB5-828C-4E5E-8019-FFA97E3924B6}" srcOrd="0" destOrd="0" presId="urn:microsoft.com/office/officeart/2008/layout/RadialCluster"/>
    <dgm:cxn modelId="{83FF2819-A52B-4B45-ACDA-219BA5A96059}" type="presParOf" srcId="{99D4DB2C-7805-4556-9F9B-4D398F485696}" destId="{0D51DA95-A342-450A-9B9C-68971EB6C63D}" srcOrd="0" destOrd="0" presId="urn:microsoft.com/office/officeart/2008/layout/RadialCluster"/>
    <dgm:cxn modelId="{C146351E-F8C2-44E5-A14A-DBA16F4BD0C7}" type="presParOf" srcId="{0D51DA95-A342-450A-9B9C-68971EB6C63D}" destId="{D20ED7B4-5832-4C84-9E7A-FC80FA647D70}" srcOrd="0" destOrd="0" presId="urn:microsoft.com/office/officeart/2008/layout/RadialCluster"/>
    <dgm:cxn modelId="{75B917EF-ECA2-451B-A8DD-6E7F5D9977F5}" type="presParOf" srcId="{0D51DA95-A342-450A-9B9C-68971EB6C63D}" destId="{E9219DC5-9C4C-4AE1-A95E-717C0307FB36}" srcOrd="1" destOrd="0" presId="urn:microsoft.com/office/officeart/2008/layout/RadialCluster"/>
    <dgm:cxn modelId="{DAB51C45-A799-4C1C-ABF8-1C39CD7DBFF2}" type="presParOf" srcId="{0D51DA95-A342-450A-9B9C-68971EB6C63D}" destId="{576146FA-9C4A-43CB-BB9B-2335E3A7B9CC}" srcOrd="2" destOrd="0" presId="urn:microsoft.com/office/officeart/2008/layout/RadialCluster"/>
    <dgm:cxn modelId="{9D26E853-5661-48E2-A4D2-C4DE3844D995}" type="presParOf" srcId="{0D51DA95-A342-450A-9B9C-68971EB6C63D}" destId="{E5B9750C-1F94-424E-AB41-256CBEF395B5}" srcOrd="3" destOrd="0" presId="urn:microsoft.com/office/officeart/2008/layout/RadialCluster"/>
    <dgm:cxn modelId="{CFC1D775-C57D-4AF5-9623-348BBDD03308}" type="presParOf" srcId="{0D51DA95-A342-450A-9B9C-68971EB6C63D}" destId="{A4E6F58A-B671-4E8E-BE42-5CBDFF64DA50}" srcOrd="4" destOrd="0" presId="urn:microsoft.com/office/officeart/2008/layout/RadialCluster"/>
    <dgm:cxn modelId="{4362A51B-A717-4C44-854E-CFE1AC69D247}" type="presParOf" srcId="{0D51DA95-A342-450A-9B9C-68971EB6C63D}" destId="{21B91BE7-912E-4A50-B007-DE2429EF11BD}" srcOrd="5" destOrd="0" presId="urn:microsoft.com/office/officeart/2008/layout/RadialCluster"/>
    <dgm:cxn modelId="{6B136BC1-7879-49B5-A6A3-97EA148EBFC2}" type="presParOf" srcId="{0D51DA95-A342-450A-9B9C-68971EB6C63D}" destId="{8488A010-BAEF-496C-A41B-C3194B7530D6}" srcOrd="6" destOrd="0" presId="urn:microsoft.com/office/officeart/2008/layout/RadialCluster"/>
    <dgm:cxn modelId="{59550A48-EAE4-4299-8998-1497BF602380}" type="presParOf" srcId="{0D51DA95-A342-450A-9B9C-68971EB6C63D}" destId="{719CFAF1-4FDF-4B76-ABB1-95F5AFBDD49E}" srcOrd="7" destOrd="0" presId="urn:microsoft.com/office/officeart/2008/layout/RadialCluster"/>
    <dgm:cxn modelId="{F5565CB1-6AF1-4786-AF3E-7C3F24A0E7BF}" type="presParOf" srcId="{0D51DA95-A342-450A-9B9C-68971EB6C63D}" destId="{AC528FB5-828C-4E5E-8019-FFA97E3924B6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0ED7B4-5832-4C84-9E7A-FC80FA647D70}">
      <dsp:nvSpPr>
        <dsp:cNvPr id="0" name=""/>
        <dsp:cNvSpPr/>
      </dsp:nvSpPr>
      <dsp:spPr>
        <a:xfrm>
          <a:off x="1628917" y="754656"/>
          <a:ext cx="1162049" cy="544196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What bacteria need to multiply </a:t>
          </a:r>
        </a:p>
      </dsp:txBody>
      <dsp:txXfrm>
        <a:off x="1655482" y="781221"/>
        <a:ext cx="1108919" cy="491066"/>
      </dsp:txXfrm>
    </dsp:sp>
    <dsp:sp modelId="{E9219DC5-9C4C-4AE1-A95E-717C0307FB36}">
      <dsp:nvSpPr>
        <dsp:cNvPr id="0" name=""/>
        <dsp:cNvSpPr/>
      </dsp:nvSpPr>
      <dsp:spPr>
        <a:xfrm rot="12287177">
          <a:off x="1161047" y="655643"/>
          <a:ext cx="49046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90461" y="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6146FA-9C4A-43CB-BB9B-2335E3A7B9CC}">
      <dsp:nvSpPr>
        <dsp:cNvPr id="0" name=""/>
        <dsp:cNvSpPr/>
      </dsp:nvSpPr>
      <dsp:spPr>
        <a:xfrm>
          <a:off x="427799" y="329809"/>
          <a:ext cx="1028703" cy="223024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438686" y="340696"/>
        <a:ext cx="1006929" cy="201250"/>
      </dsp:txXfrm>
    </dsp:sp>
    <dsp:sp modelId="{E5B9750C-1F94-424E-AB41-256CBEF395B5}">
      <dsp:nvSpPr>
        <dsp:cNvPr id="0" name=""/>
        <dsp:cNvSpPr/>
      </dsp:nvSpPr>
      <dsp:spPr>
        <a:xfrm rot="20070394">
          <a:off x="2761699" y="671211"/>
          <a:ext cx="38774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87749" y="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E6F58A-B671-4E8E-BE42-5CBDFF64DA50}">
      <dsp:nvSpPr>
        <dsp:cNvPr id="0" name=""/>
        <dsp:cNvSpPr/>
      </dsp:nvSpPr>
      <dsp:spPr>
        <a:xfrm>
          <a:off x="2857691" y="342027"/>
          <a:ext cx="1061115" cy="245738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2869687" y="354023"/>
        <a:ext cx="1037123" cy="221746"/>
      </dsp:txXfrm>
    </dsp:sp>
    <dsp:sp modelId="{21B91BE7-912E-4A50-B007-DE2429EF11BD}">
      <dsp:nvSpPr>
        <dsp:cNvPr id="0" name=""/>
        <dsp:cNvSpPr/>
      </dsp:nvSpPr>
      <dsp:spPr>
        <a:xfrm rot="1304960">
          <a:off x="2776273" y="1335035"/>
          <a:ext cx="41281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12811" y="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88A010-BAEF-496C-A41B-C3194B7530D6}">
      <dsp:nvSpPr>
        <dsp:cNvPr id="0" name=""/>
        <dsp:cNvSpPr/>
      </dsp:nvSpPr>
      <dsp:spPr>
        <a:xfrm>
          <a:off x="2928756" y="1411518"/>
          <a:ext cx="1068666" cy="23035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2940001" y="1422763"/>
        <a:ext cx="1046176" cy="207860"/>
      </dsp:txXfrm>
    </dsp:sp>
    <dsp:sp modelId="{719CFAF1-4FDF-4B76-ABB1-95F5AFBDD49E}">
      <dsp:nvSpPr>
        <dsp:cNvPr id="0" name=""/>
        <dsp:cNvSpPr/>
      </dsp:nvSpPr>
      <dsp:spPr>
        <a:xfrm rot="9523905">
          <a:off x="1246520" y="1324715"/>
          <a:ext cx="39587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95878" y="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528FB5-828C-4E5E-8019-FFA97E3924B6}">
      <dsp:nvSpPr>
        <dsp:cNvPr id="0" name=""/>
        <dsp:cNvSpPr/>
      </dsp:nvSpPr>
      <dsp:spPr>
        <a:xfrm>
          <a:off x="425550" y="1396515"/>
          <a:ext cx="1055896" cy="23861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437198" y="1408163"/>
        <a:ext cx="1032600" cy="2153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0A852-59B6-4C8D-9840-0C55FC0076FD}" type="datetimeFigureOut">
              <a:rPr lang="en-GB" smtClean="0"/>
              <a:t>06/06/2019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214213-00B3-461A-8773-B9A57AC6AB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136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1pPr>
    <a:lvl2pPr marL="537641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2pPr>
    <a:lvl3pPr marL="1075284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3pPr>
    <a:lvl4pPr marL="1612926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4pPr>
    <a:lvl5pPr marL="2150568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5pPr>
    <a:lvl6pPr marL="2688209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6pPr>
    <a:lvl7pPr marL="3225850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7pPr>
    <a:lvl8pPr marL="3763493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8pPr>
    <a:lvl9pPr marL="4301135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06/06/2019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093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06/06/2019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014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06/06/2019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173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06/06/2019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512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06/06/2019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171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06/06/2019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100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06/06/2019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615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06/06/2019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064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06/06/2019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108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06/06/2019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050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06/06/2019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974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78CF1-24EB-448C-A156-9433D712BA14}" type="datetimeFigureOut">
              <a:rPr lang="en-GB" smtClean="0"/>
              <a:t>06/06/2019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06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298E105-ADF9-46A8-92B7-26AA7748DCB2}"/>
              </a:ext>
            </a:extLst>
          </p:cNvPr>
          <p:cNvSpPr/>
          <p:nvPr/>
        </p:nvSpPr>
        <p:spPr>
          <a:xfrm>
            <a:off x="189015" y="137940"/>
            <a:ext cx="12467645" cy="9253709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223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8FD211-723F-4663-9868-DE61EE41E774}"/>
              </a:ext>
            </a:extLst>
          </p:cNvPr>
          <p:cNvSpPr txBox="1"/>
          <p:nvPr/>
        </p:nvSpPr>
        <p:spPr>
          <a:xfrm>
            <a:off x="189015" y="213327"/>
            <a:ext cx="2211598" cy="48013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GB" sz="1260" b="1" u="sng" dirty="0" err="1"/>
              <a:t>AC4.1</a:t>
            </a:r>
            <a:r>
              <a:rPr lang="en-GB" sz="1260" b="1" u="sng" dirty="0"/>
              <a:t> Describe food related causes of ill health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447EED1-DB1E-408F-B226-D224454961E1}"/>
              </a:ext>
            </a:extLst>
          </p:cNvPr>
          <p:cNvSpPr/>
          <p:nvPr/>
        </p:nvSpPr>
        <p:spPr>
          <a:xfrm>
            <a:off x="9568117" y="281154"/>
            <a:ext cx="2637184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Revision</a:t>
            </a:r>
          </a:p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 Question mat</a:t>
            </a:r>
          </a:p>
        </p:txBody>
      </p:sp>
      <p:graphicFrame>
        <p:nvGraphicFramePr>
          <p:cNvPr id="40" name="Diagram 39">
            <a:extLst>
              <a:ext uri="{FF2B5EF4-FFF2-40B4-BE49-F238E27FC236}">
                <a16:creationId xmlns:a16="http://schemas.microsoft.com/office/drawing/2014/main" id="{7F4A1BEC-6DB8-415A-8D57-B3C3374171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36174006"/>
              </p:ext>
            </p:extLst>
          </p:nvPr>
        </p:nvGraphicFramePr>
        <p:xfrm>
          <a:off x="337197" y="1107539"/>
          <a:ext cx="4179260" cy="2038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2" name="TextBox 41">
            <a:extLst>
              <a:ext uri="{FF2B5EF4-FFF2-40B4-BE49-F238E27FC236}">
                <a16:creationId xmlns:a16="http://schemas.microsoft.com/office/drawing/2014/main" id="{F5567C63-2CEE-4A57-A8C8-8F59EDB3C82E}"/>
              </a:ext>
            </a:extLst>
          </p:cNvPr>
          <p:cNvSpPr txBox="1"/>
          <p:nvPr/>
        </p:nvSpPr>
        <p:spPr>
          <a:xfrm>
            <a:off x="425282" y="3145889"/>
            <a:ext cx="4179260" cy="323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Explain the difference between pathogenic bacteria and Spoilage bacteria?</a:t>
            </a:r>
          </a:p>
          <a:p>
            <a:r>
              <a:rPr lang="en-GB" sz="126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EF4BB6B-DF5B-4A80-8D97-2C66778925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276936"/>
              </p:ext>
            </p:extLst>
          </p:nvPr>
        </p:nvGraphicFramePr>
        <p:xfrm>
          <a:off x="4716379" y="1292065"/>
          <a:ext cx="7748024" cy="4952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3764">
                  <a:extLst>
                    <a:ext uri="{9D8B030D-6E8A-4147-A177-3AD203B41FA5}">
                      <a16:colId xmlns:a16="http://schemas.microsoft.com/office/drawing/2014/main" val="808295144"/>
                    </a:ext>
                  </a:extLst>
                </a:gridCol>
                <a:gridCol w="2693582">
                  <a:extLst>
                    <a:ext uri="{9D8B030D-6E8A-4147-A177-3AD203B41FA5}">
                      <a16:colId xmlns:a16="http://schemas.microsoft.com/office/drawing/2014/main" val="3128923867"/>
                    </a:ext>
                  </a:extLst>
                </a:gridCol>
                <a:gridCol w="3690678">
                  <a:extLst>
                    <a:ext uri="{9D8B030D-6E8A-4147-A177-3AD203B41FA5}">
                      <a16:colId xmlns:a16="http://schemas.microsoft.com/office/drawing/2014/main" val="204226362"/>
                    </a:ext>
                  </a:extLst>
                </a:gridCol>
              </a:tblGrid>
              <a:tr h="380916">
                <a:tc gridSpan="3"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ysClr val="windowText" lastClr="000000"/>
                          </a:solidFill>
                        </a:rPr>
                        <a:t>Complete table about how different contamination can cause ill health.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5966283"/>
                  </a:ext>
                </a:extLst>
              </a:tr>
              <a:tr h="658791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ysClr val="windowText" lastClr="000000"/>
                          </a:solidFill>
                        </a:rPr>
                        <a:t>Contamination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ysClr val="windowText" lastClr="000000"/>
                          </a:solidFill>
                        </a:rPr>
                        <a:t>Give 3 examples  of where it can be found.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ysClr val="windowText" lastClr="000000"/>
                          </a:solidFill>
                        </a:rPr>
                        <a:t>Effect on Health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834694"/>
                  </a:ext>
                </a:extLst>
              </a:tr>
              <a:tr h="658791">
                <a:tc>
                  <a:txBody>
                    <a:bodyPr/>
                    <a:lstStyle/>
                    <a:p>
                      <a:r>
                        <a:rPr lang="en-GB" sz="1400" dirty="0"/>
                        <a:t>Metals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065456"/>
                  </a:ext>
                </a:extLst>
              </a:tr>
              <a:tr h="850766">
                <a:tc>
                  <a:txBody>
                    <a:bodyPr/>
                    <a:lstStyle/>
                    <a:p>
                      <a:r>
                        <a:rPr lang="en-GB" sz="1400" dirty="0"/>
                        <a:t>Chemical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523576"/>
                  </a:ext>
                </a:extLst>
              </a:tr>
              <a:tr h="658791">
                <a:tc>
                  <a:txBody>
                    <a:bodyPr/>
                    <a:lstStyle/>
                    <a:p>
                      <a:r>
                        <a:rPr lang="en-GB" sz="1400" dirty="0"/>
                        <a:t>Poisonous plants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308920"/>
                  </a:ext>
                </a:extLst>
              </a:tr>
              <a:tr h="553143">
                <a:tc>
                  <a:txBody>
                    <a:bodyPr/>
                    <a:lstStyle/>
                    <a:p>
                      <a:r>
                        <a:rPr lang="en-GB" sz="1400" dirty="0"/>
                        <a:t>Parasites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513204"/>
                  </a:ext>
                </a:extLst>
              </a:tr>
              <a:tr h="1190891">
                <a:tc>
                  <a:txBody>
                    <a:bodyPr/>
                    <a:lstStyle/>
                    <a:p>
                      <a:r>
                        <a:rPr lang="en-GB" sz="1400" dirty="0"/>
                        <a:t>Physical Contamination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8518268"/>
                  </a:ext>
                </a:extLst>
              </a:tr>
            </a:tbl>
          </a:graphicData>
        </a:graphic>
      </p:graphicFrame>
      <p:sp>
        <p:nvSpPr>
          <p:cNvPr id="44" name="TextBox 43">
            <a:extLst>
              <a:ext uri="{FF2B5EF4-FFF2-40B4-BE49-F238E27FC236}">
                <a16:creationId xmlns:a16="http://schemas.microsoft.com/office/drawing/2014/main" id="{54302EBF-804A-4C86-B052-3A6DFF458FC2}"/>
              </a:ext>
            </a:extLst>
          </p:cNvPr>
          <p:cNvSpPr txBox="1"/>
          <p:nvPr/>
        </p:nvSpPr>
        <p:spPr>
          <a:xfrm>
            <a:off x="2508734" y="281154"/>
            <a:ext cx="3512018" cy="889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What is meant by the food intolerance?</a:t>
            </a:r>
          </a:p>
          <a:p>
            <a:r>
              <a:rPr lang="en-GB" sz="1260" dirty="0"/>
              <a:t>___________________________________________________________________________________________________________________________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DE901CA-EE21-454B-A2D6-B71AF6A575A6}"/>
              </a:ext>
            </a:extLst>
          </p:cNvPr>
          <p:cNvSpPr/>
          <p:nvPr/>
        </p:nvSpPr>
        <p:spPr>
          <a:xfrm>
            <a:off x="961984" y="6911154"/>
            <a:ext cx="351201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GB" sz="120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7C5D0F9-26A5-4CEE-A590-AB87C9A6DD95}"/>
              </a:ext>
            </a:extLst>
          </p:cNvPr>
          <p:cNvSpPr txBox="1"/>
          <p:nvPr/>
        </p:nvSpPr>
        <p:spPr>
          <a:xfrm>
            <a:off x="6038425" y="247661"/>
            <a:ext cx="3512018" cy="889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What is meant by food allergen?</a:t>
            </a:r>
          </a:p>
          <a:p>
            <a:r>
              <a:rPr lang="en-GB" sz="1260" dirty="0"/>
              <a:t>___________________________________________________________________________________________________________________________</a:t>
            </a:r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C65ABF09-1706-4B7F-B833-E3B9EBD4F1B2}"/>
              </a:ext>
            </a:extLst>
          </p:cNvPr>
          <p:cNvSpPr/>
          <p:nvPr/>
        </p:nvSpPr>
        <p:spPr>
          <a:xfrm>
            <a:off x="9642447" y="7146246"/>
            <a:ext cx="1860884" cy="138064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Identify 15 main allergenic foods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E48B238-7115-48F4-B1B4-52E9CB7D44A6}"/>
              </a:ext>
            </a:extLst>
          </p:cNvPr>
          <p:cNvSpPr/>
          <p:nvPr/>
        </p:nvSpPr>
        <p:spPr>
          <a:xfrm>
            <a:off x="5000859" y="6888282"/>
            <a:ext cx="351201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GB" sz="1200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F8EE411-5D92-4C24-AE25-0BD1E50168C4}"/>
              </a:ext>
            </a:extLst>
          </p:cNvPr>
          <p:cNvSpPr/>
          <p:nvPr/>
        </p:nvSpPr>
        <p:spPr>
          <a:xfrm rot="16200000">
            <a:off x="-241790" y="7595509"/>
            <a:ext cx="1991619" cy="802781"/>
          </a:xfrm>
          <a:prstGeom prst="ellipse">
            <a:avLst/>
          </a:prstGeom>
          <a:solidFill>
            <a:srgbClr val="F77DCE"/>
          </a:solidFill>
          <a:ln>
            <a:solidFill>
              <a:srgbClr val="F77D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ysClr val="windowText" lastClr="000000"/>
                </a:solidFill>
              </a:rPr>
              <a:t>Coeliac disease 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FA67C16C-8BB9-457C-8190-412F82ABBE9A}"/>
              </a:ext>
            </a:extLst>
          </p:cNvPr>
          <p:cNvSpPr/>
          <p:nvPr/>
        </p:nvSpPr>
        <p:spPr>
          <a:xfrm rot="16200000">
            <a:off x="3823327" y="7641280"/>
            <a:ext cx="1978069" cy="80278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700" dirty="0">
                <a:solidFill>
                  <a:sysClr val="windowText" lastClr="000000"/>
                </a:solidFill>
              </a:rPr>
              <a:t>Lactose intolerance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2CB3FD9-8905-4649-A617-70E5D0694C0C}"/>
              </a:ext>
            </a:extLst>
          </p:cNvPr>
          <p:cNvSpPr/>
          <p:nvPr/>
        </p:nvSpPr>
        <p:spPr>
          <a:xfrm>
            <a:off x="463915" y="6396193"/>
            <a:ext cx="77480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Summarise how the two food intolerance cause ill health. What is the cause? What are the problem ingredients? What food can not be eaten? 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55FA9DE-95EA-4C16-8C55-C85266A29A9E}"/>
              </a:ext>
            </a:extLst>
          </p:cNvPr>
          <p:cNvCxnSpPr>
            <a:cxnSpLocks/>
          </p:cNvCxnSpPr>
          <p:nvPr/>
        </p:nvCxnSpPr>
        <p:spPr>
          <a:xfrm>
            <a:off x="8550442" y="6513095"/>
            <a:ext cx="0" cy="26469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6" name="Picture 55" descr="A close up of a sign&#10;&#10;Description automatically generated">
            <a:extLst>
              <a:ext uri="{FF2B5EF4-FFF2-40B4-BE49-F238E27FC236}">
                <a16:creationId xmlns:a16="http://schemas.microsoft.com/office/drawing/2014/main" id="{AA1E9D4E-88A3-480E-B9FA-D39A175E719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4478" b="92239" l="4000" r="93500">
                        <a14:foregroundMark x1="43500" y1="21791" x2="43500" y2="21791"/>
                        <a14:foregroundMark x1="47750" y1="27164" x2="47750" y2="27164"/>
                        <a14:foregroundMark x1="42250" y1="27463" x2="42250" y2="27463"/>
                        <a14:foregroundMark x1="42000" y1="27463" x2="42000" y2="27463"/>
                        <a14:foregroundMark x1="38000" y1="30746" x2="38000" y2="30746"/>
                        <a14:foregroundMark x1="37250" y1="31343" x2="31750" y2="34627"/>
                        <a14:foregroundMark x1="21750" y1="36119" x2="62250" y2="43582"/>
                        <a14:foregroundMark x1="62250" y1="43582" x2="70500" y2="48955"/>
                        <a14:foregroundMark x1="70500" y1="48955" x2="64250" y2="59104"/>
                        <a14:foregroundMark x1="64250" y1="59104" x2="54750" y2="58507"/>
                        <a14:foregroundMark x1="54750" y1="58507" x2="46250" y2="52836"/>
                        <a14:foregroundMark x1="46250" y1="52836" x2="43000" y2="40597"/>
                        <a14:foregroundMark x1="43000" y1="40597" x2="62750" y2="43881"/>
                        <a14:foregroundMark x1="62750" y1="43881" x2="71750" y2="57910"/>
                        <a14:foregroundMark x1="71750" y1="57910" x2="64000" y2="65672"/>
                        <a14:foregroundMark x1="64000" y1="65672" x2="43750" y2="63284"/>
                        <a14:foregroundMark x1="43750" y1="63284" x2="28500" y2="54030"/>
                        <a14:foregroundMark x1="28500" y1="54030" x2="30000" y2="46269"/>
                        <a14:foregroundMark x1="36500" y1="59104" x2="22000" y2="66866"/>
                        <a14:foregroundMark x1="22000" y1="66866" x2="18500" y2="56418"/>
                        <a14:foregroundMark x1="18500" y1="56418" x2="27000" y2="44776"/>
                        <a14:foregroundMark x1="27000" y1="44776" x2="35250" y2="40896"/>
                        <a14:foregroundMark x1="35250" y1="40896" x2="40500" y2="49552"/>
                        <a14:foregroundMark x1="40500" y1="49552" x2="34500" y2="62388"/>
                        <a14:foregroundMark x1="34500" y1="62388" x2="24750" y2="65373"/>
                        <a14:foregroundMark x1="24750" y1="65373" x2="23500" y2="65373"/>
                        <a14:foregroundMark x1="9000" y1="64179" x2="9000" y2="64179"/>
                        <a14:foregroundMark x1="9000" y1="64179" x2="9000" y2="64179"/>
                        <a14:foregroundMark x1="9000" y1="64179" x2="9000" y2="48657"/>
                        <a14:foregroundMark x1="8250" y1="54627" x2="3750" y2="32836"/>
                        <a14:foregroundMark x1="3750" y1="32836" x2="8250" y2="23881"/>
                        <a14:foregroundMark x1="8250" y1="23881" x2="17500" y2="19104"/>
                        <a14:foregroundMark x1="17500" y1="19104" x2="24750" y2="35522"/>
                        <a14:foregroundMark x1="24750" y1="35522" x2="28500" y2="80299"/>
                        <a14:foregroundMark x1="28500" y1="80299" x2="32500" y2="92836"/>
                        <a14:foregroundMark x1="32500" y1="92836" x2="23500" y2="94328"/>
                        <a14:foregroundMark x1="23500" y1="94328" x2="13750" y2="92537"/>
                        <a14:foregroundMark x1="13750" y1="92537" x2="12000" y2="79104"/>
                        <a14:foregroundMark x1="12000" y1="79104" x2="11500" y2="68657"/>
                        <a14:foregroundMark x1="11500" y1="68657" x2="17500" y2="60896"/>
                        <a14:foregroundMark x1="17500" y1="60896" x2="25750" y2="63284"/>
                        <a14:foregroundMark x1="25750" y1="63284" x2="28250" y2="74925"/>
                        <a14:foregroundMark x1="28250" y1="74925" x2="27750" y2="79403"/>
                        <a14:foregroundMark x1="23250" y1="78507" x2="15250" y2="69851"/>
                        <a14:foregroundMark x1="15250" y1="69851" x2="19750" y2="83881"/>
                        <a14:foregroundMark x1="19750" y1="83881" x2="23250" y2="79403"/>
                        <a14:foregroundMark x1="61500" y1="52537" x2="44500" y2="63284"/>
                        <a14:foregroundMark x1="44500" y1="63284" x2="64000" y2="54030"/>
                        <a14:foregroundMark x1="64000" y1="54030" x2="87750" y2="51642"/>
                        <a14:foregroundMark x1="87750" y1="51642" x2="80500" y2="58209"/>
                        <a14:foregroundMark x1="80500" y1="58209" x2="13000" y2="84478"/>
                        <a14:foregroundMark x1="13000" y1="84478" x2="41000" y2="78806"/>
                        <a14:foregroundMark x1="41000" y1="78806" x2="33500" y2="87463"/>
                        <a14:foregroundMark x1="33500" y1="87463" x2="25000" y2="85970"/>
                        <a14:foregroundMark x1="25000" y1="85970" x2="25000" y2="85970"/>
                        <a14:foregroundMark x1="37250" y1="86269" x2="73000" y2="76119"/>
                        <a14:foregroundMark x1="73000" y1="76119" x2="82000" y2="77612"/>
                        <a14:foregroundMark x1="82000" y1="77612" x2="91000" y2="76716"/>
                        <a14:foregroundMark x1="91000" y1="76716" x2="97250" y2="68358"/>
                        <a14:foregroundMark x1="97250" y1="68358" x2="91000" y2="34030"/>
                        <a14:foregroundMark x1="91000" y1="34030" x2="83500" y2="25672"/>
                        <a14:foregroundMark x1="83500" y1="25672" x2="67250" y2="37910"/>
                        <a14:foregroundMark x1="67250" y1="37910" x2="58250" y2="46866"/>
                        <a14:foregroundMark x1="58250" y1="46866" x2="51750" y2="69552"/>
                        <a14:foregroundMark x1="51750" y1="69552" x2="44000" y2="74925"/>
                        <a14:foregroundMark x1="44000" y1="74925" x2="43500" y2="80299"/>
                        <a14:foregroundMark x1="43750" y1="79701" x2="43750" y2="79701"/>
                        <a14:foregroundMark x1="43750" y1="79403" x2="43750" y2="79403"/>
                        <a14:foregroundMark x1="85750" y1="70149" x2="86500" y2="64776"/>
                        <a14:foregroundMark x1="93500" y1="50746" x2="97000" y2="71642"/>
                        <a14:foregroundMark x1="97000" y1="71642" x2="89500" y2="77910"/>
                        <a14:foregroundMark x1="89500" y1="77910" x2="80000" y2="80000"/>
                        <a14:foregroundMark x1="80000" y1="80000" x2="64500" y2="66269"/>
                        <a14:foregroundMark x1="64500" y1="66269" x2="67500" y2="54627"/>
                        <a14:foregroundMark x1="67500" y1="54627" x2="65500" y2="43582"/>
                        <a14:foregroundMark x1="65500" y1="43582" x2="57750" y2="35224"/>
                        <a14:foregroundMark x1="57750" y1="35224" x2="53000" y2="25970"/>
                        <a14:foregroundMark x1="53000" y1="25970" x2="52000" y2="15821"/>
                        <a14:foregroundMark x1="52000" y1="15821" x2="69000" y2="6269"/>
                        <a14:foregroundMark x1="69000" y1="6269" x2="78500" y2="5672"/>
                        <a14:foregroundMark x1="78500" y1="5672" x2="86750" y2="10149"/>
                        <a14:foregroundMark x1="86750" y1="10149" x2="91250" y2="36119"/>
                        <a14:foregroundMark x1="82250" y1="26269" x2="61750" y2="31940"/>
                        <a14:foregroundMark x1="61750" y1="31940" x2="63250" y2="31940"/>
                        <a14:foregroundMark x1="59500" y1="28358" x2="59500" y2="28358"/>
                        <a14:foregroundMark x1="61500" y1="23582" x2="61500" y2="23582"/>
                        <a14:foregroundMark x1="68000" y1="22687" x2="69250" y2="22687"/>
                        <a14:foregroundMark x1="63500" y1="15224" x2="63500" y2="15224"/>
                        <a14:foregroundMark x1="63500" y1="15224" x2="63500" y2="15224"/>
                        <a14:foregroundMark x1="64250" y1="13731" x2="64250" y2="13731"/>
                        <a14:foregroundMark x1="68000" y1="12239" x2="69000" y2="12239"/>
                        <a14:foregroundMark x1="71000" y1="11642" x2="75500" y2="10448"/>
                        <a14:foregroundMark x1="76250" y1="10448" x2="76250" y2="10448"/>
                        <a14:foregroundMark x1="78250" y1="10746" x2="80500" y2="14030"/>
                        <a14:foregroundMark x1="82750" y1="18507" x2="83000" y2="20299"/>
                        <a14:foregroundMark x1="83250" y1="22985" x2="83250" y2="28060"/>
                        <a14:foregroundMark x1="83250" y1="29552" x2="83250" y2="29552"/>
                        <a14:foregroundMark x1="83250" y1="31642" x2="83750" y2="37910"/>
                        <a14:foregroundMark x1="84000" y1="38507" x2="85750" y2="45970"/>
                        <a14:foregroundMark x1="86750" y1="48358" x2="86750" y2="48358"/>
                        <a14:foregroundMark x1="86750" y1="48358" x2="87000" y2="55821"/>
                        <a14:foregroundMark x1="87750" y1="60299" x2="88000" y2="61493"/>
                        <a14:foregroundMark x1="88000" y1="62687" x2="87750" y2="65970"/>
                        <a14:foregroundMark x1="86500" y1="67164" x2="84250" y2="67463"/>
                        <a14:foregroundMark x1="79500" y1="67463" x2="78250" y2="67463"/>
                        <a14:foregroundMark x1="78250" y1="67164" x2="78000" y2="65373"/>
                        <a14:foregroundMark x1="78000" y1="63881" x2="80000" y2="61493"/>
                        <a14:foregroundMark x1="83000" y1="58507" x2="86750" y2="57313"/>
                        <a14:foregroundMark x1="88750" y1="57313" x2="90750" y2="58209"/>
                        <a14:foregroundMark x1="92500" y1="62388" x2="93500" y2="65373"/>
                        <a14:foregroundMark x1="93500" y1="66269" x2="93500" y2="68657"/>
                        <a14:foregroundMark x1="92000" y1="71940" x2="90500" y2="73134"/>
                        <a14:foregroundMark x1="90250" y1="73731" x2="88500" y2="73731"/>
                        <a14:foregroundMark x1="76750" y1="67164" x2="76750" y2="67164"/>
                        <a14:foregroundMark x1="49750" y1="18209" x2="47500" y2="19403"/>
                        <a14:foregroundMark x1="47500" y1="19403" x2="39500" y2="21194"/>
                        <a14:foregroundMark x1="35750" y1="22985" x2="32000" y2="24179"/>
                        <a14:foregroundMark x1="30500" y1="25075" x2="30500" y2="25075"/>
                        <a14:foregroundMark x1="29750" y1="25672" x2="29750" y2="25672"/>
                        <a14:foregroundMark x1="29750" y1="25970" x2="27750" y2="29254"/>
                        <a14:foregroundMark x1="18500" y1="44776" x2="17500" y2="44776"/>
                        <a14:foregroundMark x1="13250" y1="39701" x2="13250" y2="39701"/>
                        <a14:foregroundMark x1="10500" y1="38507" x2="10500" y2="38507"/>
                        <a14:foregroundMark x1="7750" y1="35821" x2="7750" y2="35821"/>
                        <a14:foregroundMark x1="4000" y1="28955" x2="4000" y2="28955"/>
                        <a14:foregroundMark x1="11250" y1="32537" x2="11250" y2="32537"/>
                        <a14:foregroundMark x1="10500" y1="36119" x2="10000" y2="38507"/>
                        <a14:foregroundMark x1="10000" y1="40299" x2="10000" y2="40299"/>
                        <a14:foregroundMark x1="10000" y1="42687" x2="10500" y2="44776"/>
                        <a14:foregroundMark x1="11250" y1="47164" x2="12000" y2="48358"/>
                        <a14:foregroundMark x1="12000" y1="48358" x2="12000" y2="48358"/>
                        <a14:foregroundMark x1="18500" y1="36119" x2="18500" y2="36119"/>
                        <a14:foregroundMark x1="78250" y1="4478" x2="78250" y2="44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52077"/>
            <a:ext cx="1406910" cy="1178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278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298E105-ADF9-46A8-92B7-26AA7748DCB2}"/>
              </a:ext>
            </a:extLst>
          </p:cNvPr>
          <p:cNvSpPr/>
          <p:nvPr/>
        </p:nvSpPr>
        <p:spPr>
          <a:xfrm>
            <a:off x="189015" y="137940"/>
            <a:ext cx="12467645" cy="9253709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223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8FD211-723F-4663-9868-DE61EE41E774}"/>
              </a:ext>
            </a:extLst>
          </p:cNvPr>
          <p:cNvSpPr txBox="1"/>
          <p:nvPr/>
        </p:nvSpPr>
        <p:spPr>
          <a:xfrm>
            <a:off x="189015" y="213327"/>
            <a:ext cx="2211598" cy="48013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GB" sz="1260" b="1" u="sng" dirty="0" err="1"/>
              <a:t>AC4.2</a:t>
            </a:r>
            <a:r>
              <a:rPr lang="en-GB" sz="1260" b="1" u="sng" dirty="0"/>
              <a:t> Describe the role and responsibilities of the </a:t>
            </a:r>
            <a:r>
              <a:rPr lang="en-GB" sz="1260" b="1" u="sng" dirty="0" err="1"/>
              <a:t>EHO</a:t>
            </a:r>
            <a:endParaRPr lang="en-GB" sz="1260" b="1" u="sng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447EED1-DB1E-408F-B226-D224454961E1}"/>
              </a:ext>
            </a:extLst>
          </p:cNvPr>
          <p:cNvSpPr/>
          <p:nvPr/>
        </p:nvSpPr>
        <p:spPr>
          <a:xfrm>
            <a:off x="9568117" y="281154"/>
            <a:ext cx="2637184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Revision</a:t>
            </a:r>
          </a:p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 Question mat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EF4BB6B-DF5B-4A80-8D97-2C66778925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396650"/>
              </p:ext>
            </p:extLst>
          </p:nvPr>
        </p:nvGraphicFramePr>
        <p:xfrm>
          <a:off x="4716378" y="1292065"/>
          <a:ext cx="7602119" cy="386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5241">
                  <a:extLst>
                    <a:ext uri="{9D8B030D-6E8A-4147-A177-3AD203B41FA5}">
                      <a16:colId xmlns:a16="http://schemas.microsoft.com/office/drawing/2014/main" val="808295144"/>
                    </a:ext>
                  </a:extLst>
                </a:gridCol>
                <a:gridCol w="5046878">
                  <a:extLst>
                    <a:ext uri="{9D8B030D-6E8A-4147-A177-3AD203B41FA5}">
                      <a16:colId xmlns:a16="http://schemas.microsoft.com/office/drawing/2014/main" val="3128923867"/>
                    </a:ext>
                  </a:extLst>
                </a:gridCol>
              </a:tblGrid>
              <a:tr h="312146">
                <a:tc gridSpan="2"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ysClr val="windowText" lastClr="000000"/>
                          </a:solidFill>
                        </a:rPr>
                        <a:t>Below are legislation that are enforced by an </a:t>
                      </a:r>
                      <a:r>
                        <a:rPr lang="en-GB" sz="1400" dirty="0" err="1">
                          <a:solidFill>
                            <a:sysClr val="windowText" lastClr="000000"/>
                          </a:solidFill>
                        </a:rPr>
                        <a:t>EHO</a:t>
                      </a:r>
                      <a:r>
                        <a:rPr lang="en-GB" sz="1400" dirty="0">
                          <a:solidFill>
                            <a:sysClr val="windowText" lastClr="000000"/>
                          </a:solidFill>
                        </a:rPr>
                        <a:t> – Briefly explain what these law are.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5966283"/>
                  </a:ext>
                </a:extLst>
              </a:tr>
              <a:tr h="658791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ysClr val="windowText" lastClr="000000"/>
                          </a:solidFill>
                        </a:rPr>
                        <a:t>Legislation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ysClr val="windowText" lastClr="000000"/>
                          </a:solidFill>
                        </a:rPr>
                        <a:t>Description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834694"/>
                  </a:ext>
                </a:extLst>
              </a:tr>
              <a:tr h="828523">
                <a:tc>
                  <a:txBody>
                    <a:bodyPr/>
                    <a:lstStyle/>
                    <a:p>
                      <a:r>
                        <a:rPr lang="en-GB" sz="1400" dirty="0"/>
                        <a:t>The Food Safety Act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065456"/>
                  </a:ext>
                </a:extLst>
              </a:tr>
              <a:tr h="850766">
                <a:tc>
                  <a:txBody>
                    <a:bodyPr/>
                    <a:lstStyle/>
                    <a:p>
                      <a:r>
                        <a:rPr lang="en-GB" sz="1400" dirty="0"/>
                        <a:t>The General food hygiene regulations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523576"/>
                  </a:ext>
                </a:extLst>
              </a:tr>
              <a:tr h="658791">
                <a:tc>
                  <a:txBody>
                    <a:bodyPr/>
                    <a:lstStyle/>
                    <a:p>
                      <a:r>
                        <a:rPr lang="en-GB" sz="1400" dirty="0"/>
                        <a:t>The temperature control regulations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308920"/>
                  </a:ext>
                </a:extLst>
              </a:tr>
              <a:tr h="553143">
                <a:tc>
                  <a:txBody>
                    <a:bodyPr/>
                    <a:lstStyle/>
                    <a:p>
                      <a:r>
                        <a:rPr lang="en-GB" sz="1400" dirty="0"/>
                        <a:t>The food composition regulations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513204"/>
                  </a:ext>
                </a:extLst>
              </a:tr>
            </a:tbl>
          </a:graphicData>
        </a:graphic>
      </p:graphicFrame>
      <p:sp>
        <p:nvSpPr>
          <p:cNvPr id="44" name="TextBox 43">
            <a:extLst>
              <a:ext uri="{FF2B5EF4-FFF2-40B4-BE49-F238E27FC236}">
                <a16:creationId xmlns:a16="http://schemas.microsoft.com/office/drawing/2014/main" id="{54302EBF-804A-4C86-B052-3A6DFF458FC2}"/>
              </a:ext>
            </a:extLst>
          </p:cNvPr>
          <p:cNvSpPr txBox="1"/>
          <p:nvPr/>
        </p:nvSpPr>
        <p:spPr>
          <a:xfrm>
            <a:off x="2508734" y="281154"/>
            <a:ext cx="3512018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60" dirty="0"/>
              <a:t>What does </a:t>
            </a:r>
            <a:r>
              <a:rPr lang="en-GB" sz="1260" dirty="0" err="1"/>
              <a:t>EHO</a:t>
            </a:r>
            <a:r>
              <a:rPr lang="en-GB" sz="1260" dirty="0"/>
              <a:t> Stand for?</a:t>
            </a:r>
          </a:p>
          <a:p>
            <a:r>
              <a:rPr lang="en-GB" sz="1260" dirty="0"/>
              <a:t>___________________________________________________________________________________________________________________________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7C5D0F9-26A5-4CEE-A590-AB87C9A6DD95}"/>
              </a:ext>
            </a:extLst>
          </p:cNvPr>
          <p:cNvSpPr txBox="1"/>
          <p:nvPr/>
        </p:nvSpPr>
        <p:spPr>
          <a:xfrm>
            <a:off x="6038425" y="247661"/>
            <a:ext cx="3512018" cy="889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What is the role of an </a:t>
            </a:r>
            <a:r>
              <a:rPr lang="en-GB" sz="1400" dirty="0" err="1"/>
              <a:t>EHO</a:t>
            </a:r>
            <a:r>
              <a:rPr lang="en-GB" sz="1400" dirty="0"/>
              <a:t>?</a:t>
            </a:r>
          </a:p>
          <a:p>
            <a:r>
              <a:rPr lang="en-GB" sz="1260" dirty="0"/>
              <a:t>___________________________________________________________________________________________________________________________</a:t>
            </a:r>
          </a:p>
        </p:txBody>
      </p:sp>
      <p:pic>
        <p:nvPicPr>
          <p:cNvPr id="56" name="Picture 55" descr="A close up of a sign&#10;&#10;Description automatically generated">
            <a:extLst>
              <a:ext uri="{FF2B5EF4-FFF2-40B4-BE49-F238E27FC236}">
                <a16:creationId xmlns:a16="http://schemas.microsoft.com/office/drawing/2014/main" id="{AA1E9D4E-88A3-480E-B9FA-D39A175E71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78" b="92239" l="4000" r="93500">
                        <a14:foregroundMark x1="43500" y1="21791" x2="43500" y2="21791"/>
                        <a14:foregroundMark x1="47750" y1="27164" x2="47750" y2="27164"/>
                        <a14:foregroundMark x1="42250" y1="27463" x2="42250" y2="27463"/>
                        <a14:foregroundMark x1="42000" y1="27463" x2="42000" y2="27463"/>
                        <a14:foregroundMark x1="38000" y1="30746" x2="38000" y2="30746"/>
                        <a14:foregroundMark x1="37250" y1="31343" x2="31750" y2="34627"/>
                        <a14:foregroundMark x1="21750" y1="36119" x2="62250" y2="43582"/>
                        <a14:foregroundMark x1="62250" y1="43582" x2="70500" y2="48955"/>
                        <a14:foregroundMark x1="70500" y1="48955" x2="64250" y2="59104"/>
                        <a14:foregroundMark x1="64250" y1="59104" x2="54750" y2="58507"/>
                        <a14:foregroundMark x1="54750" y1="58507" x2="46250" y2="52836"/>
                        <a14:foregroundMark x1="46250" y1="52836" x2="43000" y2="40597"/>
                        <a14:foregroundMark x1="43000" y1="40597" x2="62750" y2="43881"/>
                        <a14:foregroundMark x1="62750" y1="43881" x2="71750" y2="57910"/>
                        <a14:foregroundMark x1="71750" y1="57910" x2="64000" y2="65672"/>
                        <a14:foregroundMark x1="64000" y1="65672" x2="43750" y2="63284"/>
                        <a14:foregroundMark x1="43750" y1="63284" x2="28500" y2="54030"/>
                        <a14:foregroundMark x1="28500" y1="54030" x2="30000" y2="46269"/>
                        <a14:foregroundMark x1="36500" y1="59104" x2="22000" y2="66866"/>
                        <a14:foregroundMark x1="22000" y1="66866" x2="18500" y2="56418"/>
                        <a14:foregroundMark x1="18500" y1="56418" x2="27000" y2="44776"/>
                        <a14:foregroundMark x1="27000" y1="44776" x2="35250" y2="40896"/>
                        <a14:foregroundMark x1="35250" y1="40896" x2="40500" y2="49552"/>
                        <a14:foregroundMark x1="40500" y1="49552" x2="34500" y2="62388"/>
                        <a14:foregroundMark x1="34500" y1="62388" x2="24750" y2="65373"/>
                        <a14:foregroundMark x1="24750" y1="65373" x2="23500" y2="65373"/>
                        <a14:foregroundMark x1="9000" y1="64179" x2="9000" y2="64179"/>
                        <a14:foregroundMark x1="9000" y1="64179" x2="9000" y2="64179"/>
                        <a14:foregroundMark x1="9000" y1="64179" x2="9000" y2="48657"/>
                        <a14:foregroundMark x1="8250" y1="54627" x2="3750" y2="32836"/>
                        <a14:foregroundMark x1="3750" y1="32836" x2="8250" y2="23881"/>
                        <a14:foregroundMark x1="8250" y1="23881" x2="17500" y2="19104"/>
                        <a14:foregroundMark x1="17500" y1="19104" x2="24750" y2="35522"/>
                        <a14:foregroundMark x1="24750" y1="35522" x2="28500" y2="80299"/>
                        <a14:foregroundMark x1="28500" y1="80299" x2="32500" y2="92836"/>
                        <a14:foregroundMark x1="32500" y1="92836" x2="23500" y2="94328"/>
                        <a14:foregroundMark x1="23500" y1="94328" x2="13750" y2="92537"/>
                        <a14:foregroundMark x1="13750" y1="92537" x2="12000" y2="79104"/>
                        <a14:foregroundMark x1="12000" y1="79104" x2="11500" y2="68657"/>
                        <a14:foregroundMark x1="11500" y1="68657" x2="17500" y2="60896"/>
                        <a14:foregroundMark x1="17500" y1="60896" x2="25750" y2="63284"/>
                        <a14:foregroundMark x1="25750" y1="63284" x2="28250" y2="74925"/>
                        <a14:foregroundMark x1="28250" y1="74925" x2="27750" y2="79403"/>
                        <a14:foregroundMark x1="23250" y1="78507" x2="15250" y2="69851"/>
                        <a14:foregroundMark x1="15250" y1="69851" x2="19750" y2="83881"/>
                        <a14:foregroundMark x1="19750" y1="83881" x2="23250" y2="79403"/>
                        <a14:foregroundMark x1="61500" y1="52537" x2="44500" y2="63284"/>
                        <a14:foregroundMark x1="44500" y1="63284" x2="64000" y2="54030"/>
                        <a14:foregroundMark x1="64000" y1="54030" x2="87750" y2="51642"/>
                        <a14:foregroundMark x1="87750" y1="51642" x2="80500" y2="58209"/>
                        <a14:foregroundMark x1="80500" y1="58209" x2="13000" y2="84478"/>
                        <a14:foregroundMark x1="13000" y1="84478" x2="41000" y2="78806"/>
                        <a14:foregroundMark x1="41000" y1="78806" x2="33500" y2="87463"/>
                        <a14:foregroundMark x1="33500" y1="87463" x2="25000" y2="85970"/>
                        <a14:foregroundMark x1="25000" y1="85970" x2="25000" y2="85970"/>
                        <a14:foregroundMark x1="37250" y1="86269" x2="73000" y2="76119"/>
                        <a14:foregroundMark x1="73000" y1="76119" x2="82000" y2="77612"/>
                        <a14:foregroundMark x1="82000" y1="77612" x2="91000" y2="76716"/>
                        <a14:foregroundMark x1="91000" y1="76716" x2="97250" y2="68358"/>
                        <a14:foregroundMark x1="97250" y1="68358" x2="91000" y2="34030"/>
                        <a14:foregroundMark x1="91000" y1="34030" x2="83500" y2="25672"/>
                        <a14:foregroundMark x1="83500" y1="25672" x2="67250" y2="37910"/>
                        <a14:foregroundMark x1="67250" y1="37910" x2="58250" y2="46866"/>
                        <a14:foregroundMark x1="58250" y1="46866" x2="51750" y2="69552"/>
                        <a14:foregroundMark x1="51750" y1="69552" x2="44000" y2="74925"/>
                        <a14:foregroundMark x1="44000" y1="74925" x2="43500" y2="80299"/>
                        <a14:foregroundMark x1="43750" y1="79701" x2="43750" y2="79701"/>
                        <a14:foregroundMark x1="43750" y1="79403" x2="43750" y2="79403"/>
                        <a14:foregroundMark x1="85750" y1="70149" x2="86500" y2="64776"/>
                        <a14:foregroundMark x1="93500" y1="50746" x2="97000" y2="71642"/>
                        <a14:foregroundMark x1="97000" y1="71642" x2="89500" y2="77910"/>
                        <a14:foregroundMark x1="89500" y1="77910" x2="80000" y2="80000"/>
                        <a14:foregroundMark x1="80000" y1="80000" x2="64500" y2="66269"/>
                        <a14:foregroundMark x1="64500" y1="66269" x2="67500" y2="54627"/>
                        <a14:foregroundMark x1="67500" y1="54627" x2="65500" y2="43582"/>
                        <a14:foregroundMark x1="65500" y1="43582" x2="57750" y2="35224"/>
                        <a14:foregroundMark x1="57750" y1="35224" x2="53000" y2="25970"/>
                        <a14:foregroundMark x1="53000" y1="25970" x2="52000" y2="15821"/>
                        <a14:foregroundMark x1="52000" y1="15821" x2="69000" y2="6269"/>
                        <a14:foregroundMark x1="69000" y1="6269" x2="78500" y2="5672"/>
                        <a14:foregroundMark x1="78500" y1="5672" x2="86750" y2="10149"/>
                        <a14:foregroundMark x1="86750" y1="10149" x2="91250" y2="36119"/>
                        <a14:foregroundMark x1="82250" y1="26269" x2="61750" y2="31940"/>
                        <a14:foregroundMark x1="61750" y1="31940" x2="63250" y2="31940"/>
                        <a14:foregroundMark x1="59500" y1="28358" x2="59500" y2="28358"/>
                        <a14:foregroundMark x1="61500" y1="23582" x2="61500" y2="23582"/>
                        <a14:foregroundMark x1="68000" y1="22687" x2="69250" y2="22687"/>
                        <a14:foregroundMark x1="63500" y1="15224" x2="63500" y2="15224"/>
                        <a14:foregroundMark x1="63500" y1="15224" x2="63500" y2="15224"/>
                        <a14:foregroundMark x1="64250" y1="13731" x2="64250" y2="13731"/>
                        <a14:foregroundMark x1="68000" y1="12239" x2="69000" y2="12239"/>
                        <a14:foregroundMark x1="71000" y1="11642" x2="75500" y2="10448"/>
                        <a14:foregroundMark x1="76250" y1="10448" x2="76250" y2="10448"/>
                        <a14:foregroundMark x1="78250" y1="10746" x2="80500" y2="14030"/>
                        <a14:foregroundMark x1="82750" y1="18507" x2="83000" y2="20299"/>
                        <a14:foregroundMark x1="83250" y1="22985" x2="83250" y2="28060"/>
                        <a14:foregroundMark x1="83250" y1="29552" x2="83250" y2="29552"/>
                        <a14:foregroundMark x1="83250" y1="31642" x2="83750" y2="37910"/>
                        <a14:foregroundMark x1="84000" y1="38507" x2="85750" y2="45970"/>
                        <a14:foregroundMark x1="86750" y1="48358" x2="86750" y2="48358"/>
                        <a14:foregroundMark x1="86750" y1="48358" x2="87000" y2="55821"/>
                        <a14:foregroundMark x1="87750" y1="60299" x2="88000" y2="61493"/>
                        <a14:foregroundMark x1="88000" y1="62687" x2="87750" y2="65970"/>
                        <a14:foregroundMark x1="86500" y1="67164" x2="84250" y2="67463"/>
                        <a14:foregroundMark x1="79500" y1="67463" x2="78250" y2="67463"/>
                        <a14:foregroundMark x1="78250" y1="67164" x2="78000" y2="65373"/>
                        <a14:foregroundMark x1="78000" y1="63881" x2="80000" y2="61493"/>
                        <a14:foregroundMark x1="83000" y1="58507" x2="86750" y2="57313"/>
                        <a14:foregroundMark x1="88750" y1="57313" x2="90750" y2="58209"/>
                        <a14:foregroundMark x1="92500" y1="62388" x2="93500" y2="65373"/>
                        <a14:foregroundMark x1="93500" y1="66269" x2="93500" y2="68657"/>
                        <a14:foregroundMark x1="92000" y1="71940" x2="90500" y2="73134"/>
                        <a14:foregroundMark x1="90250" y1="73731" x2="88500" y2="73731"/>
                        <a14:foregroundMark x1="76750" y1="67164" x2="76750" y2="67164"/>
                        <a14:foregroundMark x1="49750" y1="18209" x2="47500" y2="19403"/>
                        <a14:foregroundMark x1="47500" y1="19403" x2="39500" y2="21194"/>
                        <a14:foregroundMark x1="35750" y1="22985" x2="32000" y2="24179"/>
                        <a14:foregroundMark x1="30500" y1="25075" x2="30500" y2="25075"/>
                        <a14:foregroundMark x1="29750" y1="25672" x2="29750" y2="25672"/>
                        <a14:foregroundMark x1="29750" y1="25970" x2="27750" y2="29254"/>
                        <a14:foregroundMark x1="18500" y1="44776" x2="17500" y2="44776"/>
                        <a14:foregroundMark x1="13250" y1="39701" x2="13250" y2="39701"/>
                        <a14:foregroundMark x1="10500" y1="38507" x2="10500" y2="38507"/>
                        <a14:foregroundMark x1="7750" y1="35821" x2="7750" y2="35821"/>
                        <a14:foregroundMark x1="4000" y1="28955" x2="4000" y2="28955"/>
                        <a14:foregroundMark x1="11250" y1="32537" x2="11250" y2="32537"/>
                        <a14:foregroundMark x1="10500" y1="36119" x2="10000" y2="38507"/>
                        <a14:foregroundMark x1="10000" y1="40299" x2="10000" y2="40299"/>
                        <a14:foregroundMark x1="10000" y1="42687" x2="10500" y2="44776"/>
                        <a14:foregroundMark x1="11250" y1="47164" x2="12000" y2="48358"/>
                        <a14:foregroundMark x1="12000" y1="48358" x2="12000" y2="48358"/>
                        <a14:foregroundMark x1="18500" y1="36119" x2="18500" y2="36119"/>
                        <a14:foregroundMark x1="78250" y1="4478" x2="78250" y2="44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52077"/>
            <a:ext cx="1406910" cy="1178285"/>
          </a:xfrm>
          <a:prstGeom prst="rect">
            <a:avLst/>
          </a:prstGeom>
        </p:spPr>
      </p:pic>
      <p:pic>
        <p:nvPicPr>
          <p:cNvPr id="18" name="Picture 4" descr="Image result for food hygiene rating">
            <a:extLst>
              <a:ext uri="{FF2B5EF4-FFF2-40B4-BE49-F238E27FC236}">
                <a16:creationId xmlns:a16="http://schemas.microsoft.com/office/drawing/2014/main" id="{E6684670-9876-4DB7-AD87-9FE7C813FA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3080" y="1190366"/>
            <a:ext cx="2216467" cy="1092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B6BA2F2F-DC41-465C-8EBD-60AC05363286}"/>
              </a:ext>
            </a:extLst>
          </p:cNvPr>
          <p:cNvSpPr/>
          <p:nvPr/>
        </p:nvSpPr>
        <p:spPr>
          <a:xfrm>
            <a:off x="483103" y="2181037"/>
            <a:ext cx="423327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GB" sz="1200" dirty="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5620C06-457C-471F-B17E-FC85AE86C3B4}"/>
              </a:ext>
            </a:extLst>
          </p:cNvPr>
          <p:cNvSpPr/>
          <p:nvPr/>
        </p:nvSpPr>
        <p:spPr>
          <a:xfrm>
            <a:off x="4502088" y="5379854"/>
            <a:ext cx="5414475" cy="375126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Explain how an </a:t>
            </a:r>
            <a:r>
              <a:rPr lang="en-GB" sz="14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EHO</a:t>
            </a:r>
            <a:r>
              <a:rPr lang="en-GB" sz="14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would investigate an outbreak of food poisoning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i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____________________________________________________________________________________________________________________________________________________________________________________________ _____________________________________________________________________________________________________________________________________________________________________________________________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0914355-C419-4ADC-9051-F63944313E85}"/>
              </a:ext>
            </a:extLst>
          </p:cNvPr>
          <p:cNvSpPr/>
          <p:nvPr/>
        </p:nvSpPr>
        <p:spPr>
          <a:xfrm rot="546636">
            <a:off x="9896298" y="5547008"/>
            <a:ext cx="26372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Public Health</a:t>
            </a:r>
          </a:p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laboratory</a:t>
            </a:r>
            <a:endParaRPr lang="en-GB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BCD58CC-E2F4-4449-AEEC-D7AA8423C3FE}"/>
              </a:ext>
            </a:extLst>
          </p:cNvPr>
          <p:cNvSpPr/>
          <p:nvPr/>
        </p:nvSpPr>
        <p:spPr>
          <a:xfrm rot="20993064">
            <a:off x="10008816" y="6373541"/>
            <a:ext cx="12930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Swabs?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547A3F6-22E1-466F-B183-2F2209BF51EF}"/>
              </a:ext>
            </a:extLst>
          </p:cNvPr>
          <p:cNvSpPr/>
          <p:nvPr/>
        </p:nvSpPr>
        <p:spPr>
          <a:xfrm rot="21151969">
            <a:off x="9874342" y="7429952"/>
            <a:ext cx="16032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Report?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ECF92D4-7DCD-420A-878C-7C115C9652BF}"/>
              </a:ext>
            </a:extLst>
          </p:cNvPr>
          <p:cNvSpPr/>
          <p:nvPr/>
        </p:nvSpPr>
        <p:spPr>
          <a:xfrm rot="980804">
            <a:off x="10994187" y="6930737"/>
            <a:ext cx="18981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Work with who?</a:t>
            </a:r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57682B19-EA13-46D0-B4B7-68C8681380D3}"/>
              </a:ext>
            </a:extLst>
          </p:cNvPr>
          <p:cNvSpPr/>
          <p:nvPr/>
        </p:nvSpPr>
        <p:spPr>
          <a:xfrm>
            <a:off x="1409881" y="5841061"/>
            <a:ext cx="2026997" cy="1579102"/>
          </a:xfrm>
          <a:prstGeom prst="triangl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E130ECA-0CD9-4C4F-BC7F-FAFD223869D6}"/>
              </a:ext>
            </a:extLst>
          </p:cNvPr>
          <p:cNvSpPr/>
          <p:nvPr/>
        </p:nvSpPr>
        <p:spPr>
          <a:xfrm>
            <a:off x="1648851" y="6461531"/>
            <a:ext cx="1667962" cy="868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are the consequences of poor inspection results?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A5B2014-6311-41BC-96A4-03303819DC7A}"/>
              </a:ext>
            </a:extLst>
          </p:cNvPr>
          <p:cNvCxnSpPr>
            <a:cxnSpLocks/>
          </p:cNvCxnSpPr>
          <p:nvPr/>
        </p:nvCxnSpPr>
        <p:spPr>
          <a:xfrm flipH="1" flipV="1">
            <a:off x="1648851" y="6461531"/>
            <a:ext cx="289892" cy="1359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BD28FF3-E6B9-4646-A8E4-92600FD376FF}"/>
              </a:ext>
            </a:extLst>
          </p:cNvPr>
          <p:cNvCxnSpPr>
            <a:cxnSpLocks/>
          </p:cNvCxnSpPr>
          <p:nvPr/>
        </p:nvCxnSpPr>
        <p:spPr>
          <a:xfrm flipH="1">
            <a:off x="3003953" y="6437269"/>
            <a:ext cx="312860" cy="193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F97B7F9-16E0-4B9C-96C3-4AE5EAE875D5}"/>
              </a:ext>
            </a:extLst>
          </p:cNvPr>
          <p:cNvCxnSpPr>
            <a:cxnSpLocks/>
          </p:cNvCxnSpPr>
          <p:nvPr/>
        </p:nvCxnSpPr>
        <p:spPr>
          <a:xfrm>
            <a:off x="2471450" y="7440795"/>
            <a:ext cx="0" cy="3077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2" descr="Related image">
            <a:extLst>
              <a:ext uri="{FF2B5EF4-FFF2-40B4-BE49-F238E27FC236}">
                <a16:creationId xmlns:a16="http://schemas.microsoft.com/office/drawing/2014/main" id="{723D69D9-8BD2-45AF-87BB-F339238BC6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1933" y="7944112"/>
            <a:ext cx="1643550" cy="1271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46293DA5-6EE3-4A69-986B-996AFC9FB278}"/>
              </a:ext>
            </a:extLst>
          </p:cNvPr>
          <p:cNvSpPr/>
          <p:nvPr/>
        </p:nvSpPr>
        <p:spPr>
          <a:xfrm>
            <a:off x="501068" y="1136387"/>
            <a:ext cx="192760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Explain how the food hygiene rating  works?</a:t>
            </a:r>
          </a:p>
        </p:txBody>
      </p:sp>
    </p:spTree>
    <p:extLst>
      <p:ext uri="{BB962C8B-B14F-4D97-AF65-F5344CB8AC3E}">
        <p14:creationId xmlns:p14="http://schemas.microsoft.com/office/powerpoint/2010/main" val="3552576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298E105-ADF9-46A8-92B7-26AA7748DCB2}"/>
              </a:ext>
            </a:extLst>
          </p:cNvPr>
          <p:cNvSpPr/>
          <p:nvPr/>
        </p:nvSpPr>
        <p:spPr>
          <a:xfrm>
            <a:off x="208508" y="173745"/>
            <a:ext cx="12467645" cy="9253709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223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8FD211-723F-4663-9868-DE61EE41E774}"/>
              </a:ext>
            </a:extLst>
          </p:cNvPr>
          <p:cNvSpPr txBox="1"/>
          <p:nvPr/>
        </p:nvSpPr>
        <p:spPr>
          <a:xfrm>
            <a:off x="189015" y="213327"/>
            <a:ext cx="2211598" cy="48013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GB" sz="1260" b="1" u="sng" dirty="0" err="1"/>
              <a:t>AC4.3</a:t>
            </a:r>
            <a:r>
              <a:rPr lang="en-GB" sz="1260" b="1" u="sng" dirty="0"/>
              <a:t> Describe food safety Legislation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447EED1-DB1E-408F-B226-D224454961E1}"/>
              </a:ext>
            </a:extLst>
          </p:cNvPr>
          <p:cNvSpPr/>
          <p:nvPr/>
        </p:nvSpPr>
        <p:spPr>
          <a:xfrm>
            <a:off x="9568117" y="281154"/>
            <a:ext cx="2637184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Revision</a:t>
            </a:r>
          </a:p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 Question mat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4302EBF-804A-4C86-B052-3A6DFF458FC2}"/>
              </a:ext>
            </a:extLst>
          </p:cNvPr>
          <p:cNvSpPr txBox="1"/>
          <p:nvPr/>
        </p:nvSpPr>
        <p:spPr>
          <a:xfrm>
            <a:off x="5780655" y="209551"/>
            <a:ext cx="413219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Food Safety Act 1990 – What it all about ? 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pic>
        <p:nvPicPr>
          <p:cNvPr id="56" name="Picture 55" descr="A close up of a sign&#10;&#10;Description automatically generated">
            <a:extLst>
              <a:ext uri="{FF2B5EF4-FFF2-40B4-BE49-F238E27FC236}">
                <a16:creationId xmlns:a16="http://schemas.microsoft.com/office/drawing/2014/main" id="{AA1E9D4E-88A3-480E-B9FA-D39A175E71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78" b="92239" l="4000" r="93500">
                        <a14:foregroundMark x1="43500" y1="21791" x2="43500" y2="21791"/>
                        <a14:foregroundMark x1="47750" y1="27164" x2="47750" y2="27164"/>
                        <a14:foregroundMark x1="42250" y1="27463" x2="42250" y2="27463"/>
                        <a14:foregroundMark x1="42000" y1="27463" x2="42000" y2="27463"/>
                        <a14:foregroundMark x1="38000" y1="30746" x2="38000" y2="30746"/>
                        <a14:foregroundMark x1="37250" y1="31343" x2="31750" y2="34627"/>
                        <a14:foregroundMark x1="21750" y1="36119" x2="62250" y2="43582"/>
                        <a14:foregroundMark x1="62250" y1="43582" x2="70500" y2="48955"/>
                        <a14:foregroundMark x1="70500" y1="48955" x2="64250" y2="59104"/>
                        <a14:foregroundMark x1="64250" y1="59104" x2="54750" y2="58507"/>
                        <a14:foregroundMark x1="54750" y1="58507" x2="46250" y2="52836"/>
                        <a14:foregroundMark x1="46250" y1="52836" x2="43000" y2="40597"/>
                        <a14:foregroundMark x1="43000" y1="40597" x2="62750" y2="43881"/>
                        <a14:foregroundMark x1="62750" y1="43881" x2="71750" y2="57910"/>
                        <a14:foregroundMark x1="71750" y1="57910" x2="64000" y2="65672"/>
                        <a14:foregroundMark x1="64000" y1="65672" x2="43750" y2="63284"/>
                        <a14:foregroundMark x1="43750" y1="63284" x2="28500" y2="54030"/>
                        <a14:foregroundMark x1="28500" y1="54030" x2="30000" y2="46269"/>
                        <a14:foregroundMark x1="36500" y1="59104" x2="22000" y2="66866"/>
                        <a14:foregroundMark x1="22000" y1="66866" x2="18500" y2="56418"/>
                        <a14:foregroundMark x1="18500" y1="56418" x2="27000" y2="44776"/>
                        <a14:foregroundMark x1="27000" y1="44776" x2="35250" y2="40896"/>
                        <a14:foregroundMark x1="35250" y1="40896" x2="40500" y2="49552"/>
                        <a14:foregroundMark x1="40500" y1="49552" x2="34500" y2="62388"/>
                        <a14:foregroundMark x1="34500" y1="62388" x2="24750" y2="65373"/>
                        <a14:foregroundMark x1="24750" y1="65373" x2="23500" y2="65373"/>
                        <a14:foregroundMark x1="9000" y1="64179" x2="9000" y2="64179"/>
                        <a14:foregroundMark x1="9000" y1="64179" x2="9000" y2="64179"/>
                        <a14:foregroundMark x1="9000" y1="64179" x2="9000" y2="48657"/>
                        <a14:foregroundMark x1="8250" y1="54627" x2="3750" y2="32836"/>
                        <a14:foregroundMark x1="3750" y1="32836" x2="8250" y2="23881"/>
                        <a14:foregroundMark x1="8250" y1="23881" x2="17500" y2="19104"/>
                        <a14:foregroundMark x1="17500" y1="19104" x2="24750" y2="35522"/>
                        <a14:foregroundMark x1="24750" y1="35522" x2="28500" y2="80299"/>
                        <a14:foregroundMark x1="28500" y1="80299" x2="32500" y2="92836"/>
                        <a14:foregroundMark x1="32500" y1="92836" x2="23500" y2="94328"/>
                        <a14:foregroundMark x1="23500" y1="94328" x2="13750" y2="92537"/>
                        <a14:foregroundMark x1="13750" y1="92537" x2="12000" y2="79104"/>
                        <a14:foregroundMark x1="12000" y1="79104" x2="11500" y2="68657"/>
                        <a14:foregroundMark x1="11500" y1="68657" x2="17500" y2="60896"/>
                        <a14:foregroundMark x1="17500" y1="60896" x2="25750" y2="63284"/>
                        <a14:foregroundMark x1="25750" y1="63284" x2="28250" y2="74925"/>
                        <a14:foregroundMark x1="28250" y1="74925" x2="27750" y2="79403"/>
                        <a14:foregroundMark x1="23250" y1="78507" x2="15250" y2="69851"/>
                        <a14:foregroundMark x1="15250" y1="69851" x2="19750" y2="83881"/>
                        <a14:foregroundMark x1="19750" y1="83881" x2="23250" y2="79403"/>
                        <a14:foregroundMark x1="61500" y1="52537" x2="44500" y2="63284"/>
                        <a14:foregroundMark x1="44500" y1="63284" x2="64000" y2="54030"/>
                        <a14:foregroundMark x1="64000" y1="54030" x2="87750" y2="51642"/>
                        <a14:foregroundMark x1="87750" y1="51642" x2="80500" y2="58209"/>
                        <a14:foregroundMark x1="80500" y1="58209" x2="13000" y2="84478"/>
                        <a14:foregroundMark x1="13000" y1="84478" x2="41000" y2="78806"/>
                        <a14:foregroundMark x1="41000" y1="78806" x2="33500" y2="87463"/>
                        <a14:foregroundMark x1="33500" y1="87463" x2="25000" y2="85970"/>
                        <a14:foregroundMark x1="25000" y1="85970" x2="25000" y2="85970"/>
                        <a14:foregroundMark x1="37250" y1="86269" x2="73000" y2="76119"/>
                        <a14:foregroundMark x1="73000" y1="76119" x2="82000" y2="77612"/>
                        <a14:foregroundMark x1="82000" y1="77612" x2="91000" y2="76716"/>
                        <a14:foregroundMark x1="91000" y1="76716" x2="97250" y2="68358"/>
                        <a14:foregroundMark x1="97250" y1="68358" x2="91000" y2="34030"/>
                        <a14:foregroundMark x1="91000" y1="34030" x2="83500" y2="25672"/>
                        <a14:foregroundMark x1="83500" y1="25672" x2="67250" y2="37910"/>
                        <a14:foregroundMark x1="67250" y1="37910" x2="58250" y2="46866"/>
                        <a14:foregroundMark x1="58250" y1="46866" x2="51750" y2="69552"/>
                        <a14:foregroundMark x1="51750" y1="69552" x2="44000" y2="74925"/>
                        <a14:foregroundMark x1="44000" y1="74925" x2="43500" y2="80299"/>
                        <a14:foregroundMark x1="43750" y1="79701" x2="43750" y2="79701"/>
                        <a14:foregroundMark x1="43750" y1="79403" x2="43750" y2="79403"/>
                        <a14:foregroundMark x1="85750" y1="70149" x2="86500" y2="64776"/>
                        <a14:foregroundMark x1="93500" y1="50746" x2="97000" y2="71642"/>
                        <a14:foregroundMark x1="97000" y1="71642" x2="89500" y2="77910"/>
                        <a14:foregroundMark x1="89500" y1="77910" x2="80000" y2="80000"/>
                        <a14:foregroundMark x1="80000" y1="80000" x2="64500" y2="66269"/>
                        <a14:foregroundMark x1="64500" y1="66269" x2="67500" y2="54627"/>
                        <a14:foregroundMark x1="67500" y1="54627" x2="65500" y2="43582"/>
                        <a14:foregroundMark x1="65500" y1="43582" x2="57750" y2="35224"/>
                        <a14:foregroundMark x1="57750" y1="35224" x2="53000" y2="25970"/>
                        <a14:foregroundMark x1="53000" y1="25970" x2="52000" y2="15821"/>
                        <a14:foregroundMark x1="52000" y1="15821" x2="69000" y2="6269"/>
                        <a14:foregroundMark x1="69000" y1="6269" x2="78500" y2="5672"/>
                        <a14:foregroundMark x1="78500" y1="5672" x2="86750" y2="10149"/>
                        <a14:foregroundMark x1="86750" y1="10149" x2="91250" y2="36119"/>
                        <a14:foregroundMark x1="82250" y1="26269" x2="61750" y2="31940"/>
                        <a14:foregroundMark x1="61750" y1="31940" x2="63250" y2="31940"/>
                        <a14:foregroundMark x1="59500" y1="28358" x2="59500" y2="28358"/>
                        <a14:foregroundMark x1="61500" y1="23582" x2="61500" y2="23582"/>
                        <a14:foregroundMark x1="68000" y1="22687" x2="69250" y2="22687"/>
                        <a14:foregroundMark x1="63500" y1="15224" x2="63500" y2="15224"/>
                        <a14:foregroundMark x1="63500" y1="15224" x2="63500" y2="15224"/>
                        <a14:foregroundMark x1="64250" y1="13731" x2="64250" y2="13731"/>
                        <a14:foregroundMark x1="68000" y1="12239" x2="69000" y2="12239"/>
                        <a14:foregroundMark x1="71000" y1="11642" x2="75500" y2="10448"/>
                        <a14:foregroundMark x1="76250" y1="10448" x2="76250" y2="10448"/>
                        <a14:foregroundMark x1="78250" y1="10746" x2="80500" y2="14030"/>
                        <a14:foregroundMark x1="82750" y1="18507" x2="83000" y2="20299"/>
                        <a14:foregroundMark x1="83250" y1="22985" x2="83250" y2="28060"/>
                        <a14:foregroundMark x1="83250" y1="29552" x2="83250" y2="29552"/>
                        <a14:foregroundMark x1="83250" y1="31642" x2="83750" y2="37910"/>
                        <a14:foregroundMark x1="84000" y1="38507" x2="85750" y2="45970"/>
                        <a14:foregroundMark x1="86750" y1="48358" x2="86750" y2="48358"/>
                        <a14:foregroundMark x1="86750" y1="48358" x2="87000" y2="55821"/>
                        <a14:foregroundMark x1="87750" y1="60299" x2="88000" y2="61493"/>
                        <a14:foregroundMark x1="88000" y1="62687" x2="87750" y2="65970"/>
                        <a14:foregroundMark x1="86500" y1="67164" x2="84250" y2="67463"/>
                        <a14:foregroundMark x1="79500" y1="67463" x2="78250" y2="67463"/>
                        <a14:foregroundMark x1="78250" y1="67164" x2="78000" y2="65373"/>
                        <a14:foregroundMark x1="78000" y1="63881" x2="80000" y2="61493"/>
                        <a14:foregroundMark x1="83000" y1="58507" x2="86750" y2="57313"/>
                        <a14:foregroundMark x1="88750" y1="57313" x2="90750" y2="58209"/>
                        <a14:foregroundMark x1="92500" y1="62388" x2="93500" y2="65373"/>
                        <a14:foregroundMark x1="93500" y1="66269" x2="93500" y2="68657"/>
                        <a14:foregroundMark x1="92000" y1="71940" x2="90500" y2="73134"/>
                        <a14:foregroundMark x1="90250" y1="73731" x2="88500" y2="73731"/>
                        <a14:foregroundMark x1="76750" y1="67164" x2="76750" y2="67164"/>
                        <a14:foregroundMark x1="49750" y1="18209" x2="47500" y2="19403"/>
                        <a14:foregroundMark x1="47500" y1="19403" x2="39500" y2="21194"/>
                        <a14:foregroundMark x1="35750" y1="22985" x2="32000" y2="24179"/>
                        <a14:foregroundMark x1="30500" y1="25075" x2="30500" y2="25075"/>
                        <a14:foregroundMark x1="29750" y1="25672" x2="29750" y2="25672"/>
                        <a14:foregroundMark x1="29750" y1="25970" x2="27750" y2="29254"/>
                        <a14:foregroundMark x1="18500" y1="44776" x2="17500" y2="44776"/>
                        <a14:foregroundMark x1="13250" y1="39701" x2="13250" y2="39701"/>
                        <a14:foregroundMark x1="10500" y1="38507" x2="10500" y2="38507"/>
                        <a14:foregroundMark x1="7750" y1="35821" x2="7750" y2="35821"/>
                        <a14:foregroundMark x1="4000" y1="28955" x2="4000" y2="28955"/>
                        <a14:foregroundMark x1="11250" y1="32537" x2="11250" y2="32537"/>
                        <a14:foregroundMark x1="10500" y1="36119" x2="10000" y2="38507"/>
                        <a14:foregroundMark x1="10000" y1="40299" x2="10000" y2="40299"/>
                        <a14:foregroundMark x1="10000" y1="42687" x2="10500" y2="44776"/>
                        <a14:foregroundMark x1="11250" y1="47164" x2="12000" y2="48358"/>
                        <a14:foregroundMark x1="12000" y1="48358" x2="12000" y2="48358"/>
                        <a14:foregroundMark x1="18500" y1="36119" x2="18500" y2="36119"/>
                        <a14:foregroundMark x1="78250" y1="4478" x2="78250" y2="44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52077"/>
            <a:ext cx="1406910" cy="117828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CB0C2AF-0404-421F-ABA8-CD739BCDFF33}"/>
              </a:ext>
            </a:extLst>
          </p:cNvPr>
          <p:cNvSpPr/>
          <p:nvPr/>
        </p:nvSpPr>
        <p:spPr>
          <a:xfrm>
            <a:off x="463251" y="6453951"/>
            <a:ext cx="6400800" cy="33201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1400" kern="1400" dirty="0">
                <a:solidFill>
                  <a:srgbClr val="000000"/>
                </a:solidFill>
                <a:latin typeface="Calibri" panose="020F0502020204030204" pitchFamily="34" charset="0"/>
              </a:rPr>
              <a:t>Identify the information that is required on food packaging on the label below?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D3D44DC-BBBB-42FB-812B-5C008694B0B1}"/>
              </a:ext>
            </a:extLst>
          </p:cNvPr>
          <p:cNvSpPr/>
          <p:nvPr/>
        </p:nvSpPr>
        <p:spPr>
          <a:xfrm>
            <a:off x="424645" y="1536611"/>
            <a:ext cx="14878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ea typeface="Kozuka Gothic Pro H" panose="020B0800000000000000" pitchFamily="34" charset="-128"/>
              </a:rPr>
              <a:t>HACCP (2006)</a:t>
            </a:r>
            <a:endParaRPr lang="en-GB" dirty="0"/>
          </a:p>
        </p:txBody>
      </p:sp>
      <p:sp>
        <p:nvSpPr>
          <p:cNvPr id="28" name="Rectangle 2">
            <a:extLst>
              <a:ext uri="{FF2B5EF4-FFF2-40B4-BE49-F238E27FC236}">
                <a16:creationId xmlns:a16="http://schemas.microsoft.com/office/drawing/2014/main" id="{0572B25E-1D00-4C8F-A737-3690E4555F34}"/>
              </a:ext>
            </a:extLst>
          </p:cNvPr>
          <p:cNvSpPr txBox="1">
            <a:spLocks/>
          </p:cNvSpPr>
          <p:nvPr/>
        </p:nvSpPr>
        <p:spPr bwMode="auto">
          <a:xfrm>
            <a:off x="353822" y="1409301"/>
            <a:ext cx="814745" cy="5069364"/>
          </a:xfrm>
          <a:prstGeom prst="rect">
            <a:avLst/>
          </a:prstGeom>
          <a:noFill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defTabSz="12801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600" b="1"/>
              <a:t>H</a:t>
            </a:r>
            <a:br>
              <a:rPr lang="en-GB" sz="3200"/>
            </a:br>
            <a:r>
              <a:rPr lang="en-GB" sz="6600" b="1"/>
              <a:t>A</a:t>
            </a:r>
            <a:br>
              <a:rPr lang="en-GB" sz="3200"/>
            </a:br>
            <a:r>
              <a:rPr lang="en-GB" sz="6600" b="1"/>
              <a:t>C</a:t>
            </a:r>
            <a:br>
              <a:rPr lang="en-GB" sz="3200"/>
            </a:br>
            <a:r>
              <a:rPr lang="en-GB" sz="6600" b="1"/>
              <a:t>C</a:t>
            </a:r>
            <a:br>
              <a:rPr lang="en-GB" sz="3200"/>
            </a:br>
            <a:r>
              <a:rPr lang="en-GB" sz="6600" b="1"/>
              <a:t>P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65C8C89-803A-43BE-89CF-9D3FF6BCFC09}"/>
              </a:ext>
            </a:extLst>
          </p:cNvPr>
          <p:cNvSpPr/>
          <p:nvPr/>
        </p:nvSpPr>
        <p:spPr>
          <a:xfrm>
            <a:off x="2276530" y="2108949"/>
            <a:ext cx="2534925" cy="3997889"/>
          </a:xfrm>
          <a:prstGeom prst="rect">
            <a:avLst/>
          </a:prstGeom>
          <a:ln w="38100">
            <a:solidFill>
              <a:schemeClr val="tx1"/>
            </a:solidFill>
            <a:prstDash val="lgDashDot"/>
          </a:ln>
        </p:spPr>
        <p:txBody>
          <a:bodyPr wrap="square">
            <a:spAutoFit/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1400" kern="1400" dirty="0">
                <a:solidFill>
                  <a:srgbClr val="000000"/>
                </a:solidFill>
                <a:latin typeface="Calibri" panose="020F0502020204030204" pitchFamily="34" charset="0"/>
              </a:rPr>
              <a:t>What is the point of HACCP (2006)?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14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0E5004E6-560A-4C79-B111-761D53117E64}"/>
              </a:ext>
            </a:extLst>
          </p:cNvPr>
          <p:cNvSpPr txBox="1">
            <a:spLocks/>
          </p:cNvSpPr>
          <p:nvPr/>
        </p:nvSpPr>
        <p:spPr bwMode="auto">
          <a:xfrm>
            <a:off x="915354" y="1868877"/>
            <a:ext cx="1264687" cy="546662"/>
          </a:xfrm>
          <a:prstGeom prst="rect">
            <a:avLst/>
          </a:prstGeom>
          <a:noFill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_____</a:t>
            </a:r>
            <a:r>
              <a:rPr lang="en-GB" sz="3200" dirty="0"/>
              <a:t> 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61A88075-C51B-4CBD-AB35-C794BD84B5CA}"/>
              </a:ext>
            </a:extLst>
          </p:cNvPr>
          <p:cNvSpPr txBox="1">
            <a:spLocks/>
          </p:cNvSpPr>
          <p:nvPr/>
        </p:nvSpPr>
        <p:spPr bwMode="auto">
          <a:xfrm>
            <a:off x="833016" y="2679139"/>
            <a:ext cx="1396914" cy="621353"/>
          </a:xfrm>
          <a:prstGeom prst="rect">
            <a:avLst/>
          </a:prstGeom>
          <a:noFill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_____</a:t>
            </a:r>
            <a:r>
              <a:rPr lang="en-GB" sz="3200" dirty="0"/>
              <a:t> 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EB10C2A7-FC91-4489-8C41-AA552C171B52}"/>
              </a:ext>
            </a:extLst>
          </p:cNvPr>
          <p:cNvSpPr txBox="1">
            <a:spLocks/>
          </p:cNvSpPr>
          <p:nvPr/>
        </p:nvSpPr>
        <p:spPr bwMode="auto">
          <a:xfrm>
            <a:off x="898916" y="4438953"/>
            <a:ext cx="1486559" cy="663172"/>
          </a:xfrm>
          <a:prstGeom prst="rect">
            <a:avLst/>
          </a:prstGeom>
          <a:noFill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_____</a:t>
            </a:r>
            <a:r>
              <a:rPr lang="en-GB" sz="3200" dirty="0"/>
              <a:t> </a:t>
            </a:r>
            <a:br>
              <a:rPr lang="en-GB" sz="3200" dirty="0"/>
            </a:b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6378A05-B894-4923-A0A4-62B688F70020}"/>
              </a:ext>
            </a:extLst>
          </p:cNvPr>
          <p:cNvSpPr/>
          <p:nvPr/>
        </p:nvSpPr>
        <p:spPr>
          <a:xfrm>
            <a:off x="7694533" y="4708464"/>
            <a:ext cx="2534925" cy="49760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8198EAD5-8AAB-4E4F-8E32-FD505180A259}"/>
              </a:ext>
            </a:extLst>
          </p:cNvPr>
          <p:cNvSpPr txBox="1">
            <a:spLocks/>
          </p:cNvSpPr>
          <p:nvPr/>
        </p:nvSpPr>
        <p:spPr bwMode="auto">
          <a:xfrm>
            <a:off x="785673" y="5409425"/>
            <a:ext cx="1242473" cy="582477"/>
          </a:xfrm>
          <a:prstGeom prst="rect">
            <a:avLst/>
          </a:prstGeom>
          <a:noFill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_____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7B119DA-FEA0-4F3A-8C96-44074FFA985F}"/>
              </a:ext>
            </a:extLst>
          </p:cNvPr>
          <p:cNvSpPr/>
          <p:nvPr/>
        </p:nvSpPr>
        <p:spPr>
          <a:xfrm>
            <a:off x="9485865" y="3244076"/>
            <a:ext cx="2534925" cy="49760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6394312-56E3-43B4-98AB-D09FFA523E20}"/>
              </a:ext>
            </a:extLst>
          </p:cNvPr>
          <p:cNvSpPr/>
          <p:nvPr/>
        </p:nvSpPr>
        <p:spPr>
          <a:xfrm>
            <a:off x="6214335" y="3270654"/>
            <a:ext cx="1884756" cy="49760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56037BF4-0CF8-41E6-BB8D-1EADDD2A8AE5}"/>
              </a:ext>
            </a:extLst>
          </p:cNvPr>
          <p:cNvSpPr txBox="1">
            <a:spLocks/>
          </p:cNvSpPr>
          <p:nvPr/>
        </p:nvSpPr>
        <p:spPr bwMode="auto">
          <a:xfrm>
            <a:off x="894529" y="3522706"/>
            <a:ext cx="1526657" cy="630118"/>
          </a:xfrm>
          <a:prstGeom prst="rect">
            <a:avLst/>
          </a:prstGeom>
          <a:noFill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_____</a:t>
            </a:r>
            <a:r>
              <a:rPr lang="en-GB" sz="3200" dirty="0"/>
              <a:t> </a:t>
            </a:r>
            <a:br>
              <a:rPr lang="en-GB" sz="3200" dirty="0"/>
            </a:b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CAD7ABB-6231-4EBE-869A-463ED4AC9457}"/>
              </a:ext>
            </a:extLst>
          </p:cNvPr>
          <p:cNvSpPr/>
          <p:nvPr/>
        </p:nvSpPr>
        <p:spPr>
          <a:xfrm>
            <a:off x="7202905" y="3645388"/>
            <a:ext cx="3381937" cy="1105129"/>
          </a:xfrm>
          <a:prstGeom prst="ellipse">
            <a:avLst/>
          </a:prstGeom>
          <a:solidFill>
            <a:srgbClr val="F77DCE"/>
          </a:solidFill>
          <a:ln>
            <a:solidFill>
              <a:srgbClr val="F77D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9" name="Picture 2" descr="Image result for judge">
            <a:extLst>
              <a:ext uri="{FF2B5EF4-FFF2-40B4-BE49-F238E27FC236}">
                <a16:creationId xmlns:a16="http://schemas.microsoft.com/office/drawing/2014/main" id="{F3E50FCB-BDC0-4DDA-B1CC-9268A70D4E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581" y="246093"/>
            <a:ext cx="3186408" cy="1360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1A4349C-5BEC-4ABE-AC2B-8621AC760588}"/>
              </a:ext>
            </a:extLst>
          </p:cNvPr>
          <p:cNvCxnSpPr>
            <a:cxnSpLocks/>
          </p:cNvCxnSpPr>
          <p:nvPr/>
        </p:nvCxnSpPr>
        <p:spPr>
          <a:xfrm>
            <a:off x="463251" y="6403479"/>
            <a:ext cx="118514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3">
            <a:extLst>
              <a:ext uri="{FF2B5EF4-FFF2-40B4-BE49-F238E27FC236}">
                <a16:creationId xmlns:a16="http://schemas.microsoft.com/office/drawing/2014/main" id="{D79885C3-28E3-4550-BD94-63392162D052}"/>
              </a:ext>
            </a:extLst>
          </p:cNvPr>
          <p:cNvSpPr txBox="1">
            <a:spLocks/>
          </p:cNvSpPr>
          <p:nvPr/>
        </p:nvSpPr>
        <p:spPr>
          <a:xfrm>
            <a:off x="7424132" y="3738164"/>
            <a:ext cx="3075726" cy="2812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lang="en-GB" sz="2400" b="1" dirty="0">
                <a:solidFill>
                  <a:schemeClr val="accent1"/>
                </a:solidFill>
              </a:rPr>
              <a:t>Food safety legislation cover three main areas: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615145-F880-4966-A543-5A6DB5ED026C}"/>
              </a:ext>
            </a:extLst>
          </p:cNvPr>
          <p:cNvSpPr/>
          <p:nvPr/>
        </p:nvSpPr>
        <p:spPr>
          <a:xfrm>
            <a:off x="6333299" y="3319743"/>
            <a:ext cx="1570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685800">
              <a:defRPr/>
            </a:pPr>
            <a:r>
              <a:rPr lang="en-GB" b="1" dirty="0"/>
              <a:t>Food premises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6236F4C-9BC4-4C96-8DDF-3317B0A2B6A7}"/>
              </a:ext>
            </a:extLst>
          </p:cNvPr>
          <p:cNvSpPr/>
          <p:nvPr/>
        </p:nvSpPr>
        <p:spPr>
          <a:xfrm>
            <a:off x="9501971" y="3259962"/>
            <a:ext cx="25349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685800">
              <a:defRPr/>
            </a:pPr>
            <a:r>
              <a:rPr lang="en-GB" b="1" dirty="0"/>
              <a:t>Personal hygiene of staff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DD76587-F52B-412F-B7AD-EC06EFC6382A}"/>
              </a:ext>
            </a:extLst>
          </p:cNvPr>
          <p:cNvSpPr/>
          <p:nvPr/>
        </p:nvSpPr>
        <p:spPr>
          <a:xfrm>
            <a:off x="8099091" y="4782497"/>
            <a:ext cx="18957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685800">
              <a:defRPr/>
            </a:pPr>
            <a:r>
              <a:rPr lang="en-GB" b="1" dirty="0"/>
              <a:t>Hygienic practices</a:t>
            </a:r>
            <a:endParaRPr lang="en-US" b="1" dirty="0"/>
          </a:p>
        </p:txBody>
      </p:sp>
      <p:pic>
        <p:nvPicPr>
          <p:cNvPr id="46" name="Picture 45" descr="A circuit board&#10;&#10;Description automatically generated">
            <a:extLst>
              <a:ext uri="{FF2B5EF4-FFF2-40B4-BE49-F238E27FC236}">
                <a16:creationId xmlns:a16="http://schemas.microsoft.com/office/drawing/2014/main" id="{A536DEDB-691D-4F04-B4A2-103431A5922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721" y="7154758"/>
            <a:ext cx="3186408" cy="1224776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8B3318E9-0370-4A3E-B350-922D3815484B}"/>
              </a:ext>
            </a:extLst>
          </p:cNvPr>
          <p:cNvSpPr/>
          <p:nvPr/>
        </p:nvSpPr>
        <p:spPr>
          <a:xfrm>
            <a:off x="6400800" y="1857802"/>
            <a:ext cx="4969822" cy="4004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kern="1400" dirty="0">
                <a:solidFill>
                  <a:srgbClr val="000000"/>
                </a:solidFill>
                <a:latin typeface="Calibri" panose="020F0502020204030204" pitchFamily="34" charset="0"/>
              </a:rPr>
              <a:t>Complete the mind map on food safety legislation: </a:t>
            </a:r>
          </a:p>
        </p:txBody>
      </p:sp>
    </p:spTree>
    <p:extLst>
      <p:ext uri="{BB962C8B-B14F-4D97-AF65-F5344CB8AC3E}">
        <p14:creationId xmlns:p14="http://schemas.microsoft.com/office/powerpoint/2010/main" val="3080690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298E105-ADF9-46A8-92B7-26AA7748DCB2}"/>
              </a:ext>
            </a:extLst>
          </p:cNvPr>
          <p:cNvSpPr/>
          <p:nvPr/>
        </p:nvSpPr>
        <p:spPr>
          <a:xfrm>
            <a:off x="320802" y="173745"/>
            <a:ext cx="12467645" cy="9253709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223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8FD211-723F-4663-9868-DE61EE41E774}"/>
              </a:ext>
            </a:extLst>
          </p:cNvPr>
          <p:cNvSpPr txBox="1"/>
          <p:nvPr/>
        </p:nvSpPr>
        <p:spPr>
          <a:xfrm>
            <a:off x="189015" y="213327"/>
            <a:ext cx="2211598" cy="48013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GB" sz="1260" b="1" u="sng" dirty="0" err="1"/>
              <a:t>AC4.4</a:t>
            </a:r>
            <a:r>
              <a:rPr lang="en-GB" sz="1260" b="1" u="sng" dirty="0"/>
              <a:t> Describe common types of food poisoning. </a:t>
            </a:r>
          </a:p>
        </p:txBody>
      </p:sp>
      <p:pic>
        <p:nvPicPr>
          <p:cNvPr id="56" name="Picture 55" descr="A close up of a sign&#10;&#10;Description automatically generated">
            <a:extLst>
              <a:ext uri="{FF2B5EF4-FFF2-40B4-BE49-F238E27FC236}">
                <a16:creationId xmlns:a16="http://schemas.microsoft.com/office/drawing/2014/main" id="{AA1E9D4E-88A3-480E-B9FA-D39A175E71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78" b="92239" l="4000" r="93500">
                        <a14:foregroundMark x1="43500" y1="21791" x2="43500" y2="21791"/>
                        <a14:foregroundMark x1="47750" y1="27164" x2="47750" y2="27164"/>
                        <a14:foregroundMark x1="42250" y1="27463" x2="42250" y2="27463"/>
                        <a14:foregroundMark x1="42000" y1="27463" x2="42000" y2="27463"/>
                        <a14:foregroundMark x1="38000" y1="30746" x2="38000" y2="30746"/>
                        <a14:foregroundMark x1="37250" y1="31343" x2="31750" y2="34627"/>
                        <a14:foregroundMark x1="21750" y1="36119" x2="62250" y2="43582"/>
                        <a14:foregroundMark x1="62250" y1="43582" x2="70500" y2="48955"/>
                        <a14:foregroundMark x1="70500" y1="48955" x2="64250" y2="59104"/>
                        <a14:foregroundMark x1="64250" y1="59104" x2="54750" y2="58507"/>
                        <a14:foregroundMark x1="54750" y1="58507" x2="46250" y2="52836"/>
                        <a14:foregroundMark x1="46250" y1="52836" x2="43000" y2="40597"/>
                        <a14:foregroundMark x1="43000" y1="40597" x2="62750" y2="43881"/>
                        <a14:foregroundMark x1="62750" y1="43881" x2="71750" y2="57910"/>
                        <a14:foregroundMark x1="71750" y1="57910" x2="64000" y2="65672"/>
                        <a14:foregroundMark x1="64000" y1="65672" x2="43750" y2="63284"/>
                        <a14:foregroundMark x1="43750" y1="63284" x2="28500" y2="54030"/>
                        <a14:foregroundMark x1="28500" y1="54030" x2="30000" y2="46269"/>
                        <a14:foregroundMark x1="36500" y1="59104" x2="22000" y2="66866"/>
                        <a14:foregroundMark x1="22000" y1="66866" x2="18500" y2="56418"/>
                        <a14:foregroundMark x1="18500" y1="56418" x2="27000" y2="44776"/>
                        <a14:foregroundMark x1="27000" y1="44776" x2="35250" y2="40896"/>
                        <a14:foregroundMark x1="35250" y1="40896" x2="40500" y2="49552"/>
                        <a14:foregroundMark x1="40500" y1="49552" x2="34500" y2="62388"/>
                        <a14:foregroundMark x1="34500" y1="62388" x2="24750" y2="65373"/>
                        <a14:foregroundMark x1="24750" y1="65373" x2="23500" y2="65373"/>
                        <a14:foregroundMark x1="9000" y1="64179" x2="9000" y2="64179"/>
                        <a14:foregroundMark x1="9000" y1="64179" x2="9000" y2="64179"/>
                        <a14:foregroundMark x1="9000" y1="64179" x2="9000" y2="48657"/>
                        <a14:foregroundMark x1="8250" y1="54627" x2="3750" y2="32836"/>
                        <a14:foregroundMark x1="3750" y1="32836" x2="8250" y2="23881"/>
                        <a14:foregroundMark x1="8250" y1="23881" x2="17500" y2="19104"/>
                        <a14:foregroundMark x1="17500" y1="19104" x2="24750" y2="35522"/>
                        <a14:foregroundMark x1="24750" y1="35522" x2="28500" y2="80299"/>
                        <a14:foregroundMark x1="28500" y1="80299" x2="32500" y2="92836"/>
                        <a14:foregroundMark x1="32500" y1="92836" x2="23500" y2="94328"/>
                        <a14:foregroundMark x1="23500" y1="94328" x2="13750" y2="92537"/>
                        <a14:foregroundMark x1="13750" y1="92537" x2="12000" y2="79104"/>
                        <a14:foregroundMark x1="12000" y1="79104" x2="11500" y2="68657"/>
                        <a14:foregroundMark x1="11500" y1="68657" x2="17500" y2="60896"/>
                        <a14:foregroundMark x1="17500" y1="60896" x2="25750" y2="63284"/>
                        <a14:foregroundMark x1="25750" y1="63284" x2="28250" y2="74925"/>
                        <a14:foregroundMark x1="28250" y1="74925" x2="27750" y2="79403"/>
                        <a14:foregroundMark x1="23250" y1="78507" x2="15250" y2="69851"/>
                        <a14:foregroundMark x1="15250" y1="69851" x2="19750" y2="83881"/>
                        <a14:foregroundMark x1="19750" y1="83881" x2="23250" y2="79403"/>
                        <a14:foregroundMark x1="61500" y1="52537" x2="44500" y2="63284"/>
                        <a14:foregroundMark x1="44500" y1="63284" x2="64000" y2="54030"/>
                        <a14:foregroundMark x1="64000" y1="54030" x2="87750" y2="51642"/>
                        <a14:foregroundMark x1="87750" y1="51642" x2="80500" y2="58209"/>
                        <a14:foregroundMark x1="80500" y1="58209" x2="13000" y2="84478"/>
                        <a14:foregroundMark x1="13000" y1="84478" x2="41000" y2="78806"/>
                        <a14:foregroundMark x1="41000" y1="78806" x2="33500" y2="87463"/>
                        <a14:foregroundMark x1="33500" y1="87463" x2="25000" y2="85970"/>
                        <a14:foregroundMark x1="25000" y1="85970" x2="25000" y2="85970"/>
                        <a14:foregroundMark x1="37250" y1="86269" x2="73000" y2="76119"/>
                        <a14:foregroundMark x1="73000" y1="76119" x2="82000" y2="77612"/>
                        <a14:foregroundMark x1="82000" y1="77612" x2="91000" y2="76716"/>
                        <a14:foregroundMark x1="91000" y1="76716" x2="97250" y2="68358"/>
                        <a14:foregroundMark x1="97250" y1="68358" x2="91000" y2="34030"/>
                        <a14:foregroundMark x1="91000" y1="34030" x2="83500" y2="25672"/>
                        <a14:foregroundMark x1="83500" y1="25672" x2="67250" y2="37910"/>
                        <a14:foregroundMark x1="67250" y1="37910" x2="58250" y2="46866"/>
                        <a14:foregroundMark x1="58250" y1="46866" x2="51750" y2="69552"/>
                        <a14:foregroundMark x1="51750" y1="69552" x2="44000" y2="74925"/>
                        <a14:foregroundMark x1="44000" y1="74925" x2="43500" y2="80299"/>
                        <a14:foregroundMark x1="43750" y1="79701" x2="43750" y2="79701"/>
                        <a14:foregroundMark x1="43750" y1="79403" x2="43750" y2="79403"/>
                        <a14:foregroundMark x1="85750" y1="70149" x2="86500" y2="64776"/>
                        <a14:foregroundMark x1="93500" y1="50746" x2="97000" y2="71642"/>
                        <a14:foregroundMark x1="97000" y1="71642" x2="89500" y2="77910"/>
                        <a14:foregroundMark x1="89500" y1="77910" x2="80000" y2="80000"/>
                        <a14:foregroundMark x1="80000" y1="80000" x2="64500" y2="66269"/>
                        <a14:foregroundMark x1="64500" y1="66269" x2="67500" y2="54627"/>
                        <a14:foregroundMark x1="67500" y1="54627" x2="65500" y2="43582"/>
                        <a14:foregroundMark x1="65500" y1="43582" x2="57750" y2="35224"/>
                        <a14:foregroundMark x1="57750" y1="35224" x2="53000" y2="25970"/>
                        <a14:foregroundMark x1="53000" y1="25970" x2="52000" y2="15821"/>
                        <a14:foregroundMark x1="52000" y1="15821" x2="69000" y2="6269"/>
                        <a14:foregroundMark x1="69000" y1="6269" x2="78500" y2="5672"/>
                        <a14:foregroundMark x1="78500" y1="5672" x2="86750" y2="10149"/>
                        <a14:foregroundMark x1="86750" y1="10149" x2="91250" y2="36119"/>
                        <a14:foregroundMark x1="82250" y1="26269" x2="61750" y2="31940"/>
                        <a14:foregroundMark x1="61750" y1="31940" x2="63250" y2="31940"/>
                        <a14:foregroundMark x1="59500" y1="28358" x2="59500" y2="28358"/>
                        <a14:foregroundMark x1="61500" y1="23582" x2="61500" y2="23582"/>
                        <a14:foregroundMark x1="68000" y1="22687" x2="69250" y2="22687"/>
                        <a14:foregroundMark x1="63500" y1="15224" x2="63500" y2="15224"/>
                        <a14:foregroundMark x1="63500" y1="15224" x2="63500" y2="15224"/>
                        <a14:foregroundMark x1="64250" y1="13731" x2="64250" y2="13731"/>
                        <a14:foregroundMark x1="68000" y1="12239" x2="69000" y2="12239"/>
                        <a14:foregroundMark x1="71000" y1="11642" x2="75500" y2="10448"/>
                        <a14:foregroundMark x1="76250" y1="10448" x2="76250" y2="10448"/>
                        <a14:foregroundMark x1="78250" y1="10746" x2="80500" y2="14030"/>
                        <a14:foregroundMark x1="82750" y1="18507" x2="83000" y2="20299"/>
                        <a14:foregroundMark x1="83250" y1="22985" x2="83250" y2="28060"/>
                        <a14:foregroundMark x1="83250" y1="29552" x2="83250" y2="29552"/>
                        <a14:foregroundMark x1="83250" y1="31642" x2="83750" y2="37910"/>
                        <a14:foregroundMark x1="84000" y1="38507" x2="85750" y2="45970"/>
                        <a14:foregroundMark x1="86750" y1="48358" x2="86750" y2="48358"/>
                        <a14:foregroundMark x1="86750" y1="48358" x2="87000" y2="55821"/>
                        <a14:foregroundMark x1="87750" y1="60299" x2="88000" y2="61493"/>
                        <a14:foregroundMark x1="88000" y1="62687" x2="87750" y2="65970"/>
                        <a14:foregroundMark x1="86500" y1="67164" x2="84250" y2="67463"/>
                        <a14:foregroundMark x1="79500" y1="67463" x2="78250" y2="67463"/>
                        <a14:foregroundMark x1="78250" y1="67164" x2="78000" y2="65373"/>
                        <a14:foregroundMark x1="78000" y1="63881" x2="80000" y2="61493"/>
                        <a14:foregroundMark x1="83000" y1="58507" x2="86750" y2="57313"/>
                        <a14:foregroundMark x1="88750" y1="57313" x2="90750" y2="58209"/>
                        <a14:foregroundMark x1="92500" y1="62388" x2="93500" y2="65373"/>
                        <a14:foregroundMark x1="93500" y1="66269" x2="93500" y2="68657"/>
                        <a14:foregroundMark x1="92000" y1="71940" x2="90500" y2="73134"/>
                        <a14:foregroundMark x1="90250" y1="73731" x2="88500" y2="73731"/>
                        <a14:foregroundMark x1="76750" y1="67164" x2="76750" y2="67164"/>
                        <a14:foregroundMark x1="49750" y1="18209" x2="47500" y2="19403"/>
                        <a14:foregroundMark x1="47500" y1="19403" x2="39500" y2="21194"/>
                        <a14:foregroundMark x1="35750" y1="22985" x2="32000" y2="24179"/>
                        <a14:foregroundMark x1="30500" y1="25075" x2="30500" y2="25075"/>
                        <a14:foregroundMark x1="29750" y1="25672" x2="29750" y2="25672"/>
                        <a14:foregroundMark x1="29750" y1="25970" x2="27750" y2="29254"/>
                        <a14:foregroundMark x1="18500" y1="44776" x2="17500" y2="44776"/>
                        <a14:foregroundMark x1="13250" y1="39701" x2="13250" y2="39701"/>
                        <a14:foregroundMark x1="10500" y1="38507" x2="10500" y2="38507"/>
                        <a14:foregroundMark x1="7750" y1="35821" x2="7750" y2="35821"/>
                        <a14:foregroundMark x1="4000" y1="28955" x2="4000" y2="28955"/>
                        <a14:foregroundMark x1="11250" y1="32537" x2="11250" y2="32537"/>
                        <a14:foregroundMark x1="10500" y1="36119" x2="10000" y2="38507"/>
                        <a14:foregroundMark x1="10000" y1="40299" x2="10000" y2="40299"/>
                        <a14:foregroundMark x1="10000" y1="42687" x2="10500" y2="44776"/>
                        <a14:foregroundMark x1="11250" y1="47164" x2="12000" y2="48358"/>
                        <a14:foregroundMark x1="12000" y1="48358" x2="12000" y2="48358"/>
                        <a14:foregroundMark x1="18500" y1="36119" x2="18500" y2="36119"/>
                        <a14:foregroundMark x1="78250" y1="4478" x2="78250" y2="44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52077"/>
            <a:ext cx="1406910" cy="1178285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EE1CBD3D-5EAA-4071-8B02-7C735AB122C7}"/>
              </a:ext>
            </a:extLst>
          </p:cNvPr>
          <p:cNvSpPr/>
          <p:nvPr/>
        </p:nvSpPr>
        <p:spPr>
          <a:xfrm>
            <a:off x="9568117" y="281154"/>
            <a:ext cx="2637184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Revision</a:t>
            </a:r>
          </a:p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 Question mat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FE77FA4-9F8B-43B2-99F9-6C3C69617965}"/>
              </a:ext>
            </a:extLst>
          </p:cNvPr>
          <p:cNvSpPr/>
          <p:nvPr/>
        </p:nvSpPr>
        <p:spPr>
          <a:xfrm>
            <a:off x="8518358" y="1149084"/>
            <a:ext cx="40077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/>
              <a:t>Create a rap/song/poem to help your remember food poisoning bacteria.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8D81EB1-6F2A-45CA-8A44-4B70686BDC87}"/>
              </a:ext>
            </a:extLst>
          </p:cNvPr>
          <p:cNvSpPr/>
          <p:nvPr/>
        </p:nvSpPr>
        <p:spPr>
          <a:xfrm>
            <a:off x="8261684" y="1756934"/>
            <a:ext cx="4264420" cy="7000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0" name="Picture 18" descr="Related image">
            <a:extLst>
              <a:ext uri="{FF2B5EF4-FFF2-40B4-BE49-F238E27FC236}">
                <a16:creationId xmlns:a16="http://schemas.microsoft.com/office/drawing/2014/main" id="{9D9EE4C9-5961-43D7-B176-C199BF6722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78"/>
          <a:stretch/>
        </p:blipFill>
        <p:spPr bwMode="auto">
          <a:xfrm>
            <a:off x="365873" y="228068"/>
            <a:ext cx="9450197" cy="9064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67CAAD87-7C4C-4BEB-BB3A-3510B3817D79}"/>
              </a:ext>
            </a:extLst>
          </p:cNvPr>
          <p:cNvSpPr txBox="1"/>
          <p:nvPr/>
        </p:nvSpPr>
        <p:spPr>
          <a:xfrm>
            <a:off x="619675" y="747781"/>
            <a:ext cx="31473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Fill the germ with all your knowledge on food poisoning bacteria.  Include symptoms, sources of food.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D75C6C1-0C92-45A6-B1AF-4EBB0F526A73}"/>
              </a:ext>
            </a:extLst>
          </p:cNvPr>
          <p:cNvSpPr/>
          <p:nvPr/>
        </p:nvSpPr>
        <p:spPr>
          <a:xfrm rot="18100854">
            <a:off x="209328" y="2603633"/>
            <a:ext cx="21243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/>
              <a:t>Use different colours for different bacteria. </a:t>
            </a:r>
          </a:p>
        </p:txBody>
      </p:sp>
    </p:spTree>
    <p:extLst>
      <p:ext uri="{BB962C8B-B14F-4D97-AF65-F5344CB8AC3E}">
        <p14:creationId xmlns:p14="http://schemas.microsoft.com/office/powerpoint/2010/main" val="1683317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914F538D-E585-46DA-A0DB-F0A06D06B2B2}"/>
              </a:ext>
            </a:extLst>
          </p:cNvPr>
          <p:cNvSpPr/>
          <p:nvPr/>
        </p:nvSpPr>
        <p:spPr>
          <a:xfrm>
            <a:off x="160382" y="173745"/>
            <a:ext cx="12467645" cy="9253709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223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CAA06EC-245E-454F-A97E-4AE8333CD4A1}"/>
              </a:ext>
            </a:extLst>
          </p:cNvPr>
          <p:cNvSpPr/>
          <p:nvPr/>
        </p:nvSpPr>
        <p:spPr>
          <a:xfrm>
            <a:off x="189015" y="2604613"/>
            <a:ext cx="7975109" cy="4737458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8FD211-723F-4663-9868-DE61EE41E774}"/>
              </a:ext>
            </a:extLst>
          </p:cNvPr>
          <p:cNvSpPr txBox="1"/>
          <p:nvPr/>
        </p:nvSpPr>
        <p:spPr>
          <a:xfrm>
            <a:off x="189015" y="213327"/>
            <a:ext cx="2211598" cy="67403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GB" sz="1260" b="1" u="sng" dirty="0" err="1"/>
              <a:t>AC4.4</a:t>
            </a:r>
            <a:r>
              <a:rPr lang="en-GB" sz="1260" b="1" u="sng" dirty="0"/>
              <a:t>/4.5 Describe the symptoms of food induced ill health.</a:t>
            </a:r>
          </a:p>
        </p:txBody>
      </p:sp>
      <p:pic>
        <p:nvPicPr>
          <p:cNvPr id="56" name="Picture 55" descr="A close up of a sign&#10;&#10;Description automatically generated">
            <a:extLst>
              <a:ext uri="{FF2B5EF4-FFF2-40B4-BE49-F238E27FC236}">
                <a16:creationId xmlns:a16="http://schemas.microsoft.com/office/drawing/2014/main" id="{AA1E9D4E-88A3-480E-B9FA-D39A175E71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78" b="92239" l="4000" r="93500">
                        <a14:foregroundMark x1="43500" y1="21791" x2="43500" y2="21791"/>
                        <a14:foregroundMark x1="47750" y1="27164" x2="47750" y2="27164"/>
                        <a14:foregroundMark x1="42250" y1="27463" x2="42250" y2="27463"/>
                        <a14:foregroundMark x1="42000" y1="27463" x2="42000" y2="27463"/>
                        <a14:foregroundMark x1="38000" y1="30746" x2="38000" y2="30746"/>
                        <a14:foregroundMark x1="37250" y1="31343" x2="31750" y2="34627"/>
                        <a14:foregroundMark x1="21750" y1="36119" x2="62250" y2="43582"/>
                        <a14:foregroundMark x1="62250" y1="43582" x2="70500" y2="48955"/>
                        <a14:foregroundMark x1="70500" y1="48955" x2="64250" y2="59104"/>
                        <a14:foregroundMark x1="64250" y1="59104" x2="54750" y2="58507"/>
                        <a14:foregroundMark x1="54750" y1="58507" x2="46250" y2="52836"/>
                        <a14:foregroundMark x1="46250" y1="52836" x2="43000" y2="40597"/>
                        <a14:foregroundMark x1="43000" y1="40597" x2="62750" y2="43881"/>
                        <a14:foregroundMark x1="62750" y1="43881" x2="71750" y2="57910"/>
                        <a14:foregroundMark x1="71750" y1="57910" x2="64000" y2="65672"/>
                        <a14:foregroundMark x1="64000" y1="65672" x2="43750" y2="63284"/>
                        <a14:foregroundMark x1="43750" y1="63284" x2="28500" y2="54030"/>
                        <a14:foregroundMark x1="28500" y1="54030" x2="30000" y2="46269"/>
                        <a14:foregroundMark x1="36500" y1="59104" x2="22000" y2="66866"/>
                        <a14:foregroundMark x1="22000" y1="66866" x2="18500" y2="56418"/>
                        <a14:foregroundMark x1="18500" y1="56418" x2="27000" y2="44776"/>
                        <a14:foregroundMark x1="27000" y1="44776" x2="35250" y2="40896"/>
                        <a14:foregroundMark x1="35250" y1="40896" x2="40500" y2="49552"/>
                        <a14:foregroundMark x1="40500" y1="49552" x2="34500" y2="62388"/>
                        <a14:foregroundMark x1="34500" y1="62388" x2="24750" y2="65373"/>
                        <a14:foregroundMark x1="24750" y1="65373" x2="23500" y2="65373"/>
                        <a14:foregroundMark x1="9000" y1="64179" x2="9000" y2="64179"/>
                        <a14:foregroundMark x1="9000" y1="64179" x2="9000" y2="64179"/>
                        <a14:foregroundMark x1="9000" y1="64179" x2="9000" y2="48657"/>
                        <a14:foregroundMark x1="8250" y1="54627" x2="3750" y2="32836"/>
                        <a14:foregroundMark x1="3750" y1="32836" x2="8250" y2="23881"/>
                        <a14:foregroundMark x1="8250" y1="23881" x2="17500" y2="19104"/>
                        <a14:foregroundMark x1="17500" y1="19104" x2="24750" y2="35522"/>
                        <a14:foregroundMark x1="24750" y1="35522" x2="28500" y2="80299"/>
                        <a14:foregroundMark x1="28500" y1="80299" x2="32500" y2="92836"/>
                        <a14:foregroundMark x1="32500" y1="92836" x2="23500" y2="94328"/>
                        <a14:foregroundMark x1="23500" y1="94328" x2="13750" y2="92537"/>
                        <a14:foregroundMark x1="13750" y1="92537" x2="12000" y2="79104"/>
                        <a14:foregroundMark x1="12000" y1="79104" x2="11500" y2="68657"/>
                        <a14:foregroundMark x1="11500" y1="68657" x2="17500" y2="60896"/>
                        <a14:foregroundMark x1="17500" y1="60896" x2="25750" y2="63284"/>
                        <a14:foregroundMark x1="25750" y1="63284" x2="28250" y2="74925"/>
                        <a14:foregroundMark x1="28250" y1="74925" x2="27750" y2="79403"/>
                        <a14:foregroundMark x1="23250" y1="78507" x2="15250" y2="69851"/>
                        <a14:foregroundMark x1="15250" y1="69851" x2="19750" y2="83881"/>
                        <a14:foregroundMark x1="19750" y1="83881" x2="23250" y2="79403"/>
                        <a14:foregroundMark x1="61500" y1="52537" x2="44500" y2="63284"/>
                        <a14:foregroundMark x1="44500" y1="63284" x2="64000" y2="54030"/>
                        <a14:foregroundMark x1="64000" y1="54030" x2="87750" y2="51642"/>
                        <a14:foregroundMark x1="87750" y1="51642" x2="80500" y2="58209"/>
                        <a14:foregroundMark x1="80500" y1="58209" x2="13000" y2="84478"/>
                        <a14:foregroundMark x1="13000" y1="84478" x2="41000" y2="78806"/>
                        <a14:foregroundMark x1="41000" y1="78806" x2="33500" y2="87463"/>
                        <a14:foregroundMark x1="33500" y1="87463" x2="25000" y2="85970"/>
                        <a14:foregroundMark x1="25000" y1="85970" x2="25000" y2="85970"/>
                        <a14:foregroundMark x1="37250" y1="86269" x2="73000" y2="76119"/>
                        <a14:foregroundMark x1="73000" y1="76119" x2="82000" y2="77612"/>
                        <a14:foregroundMark x1="82000" y1="77612" x2="91000" y2="76716"/>
                        <a14:foregroundMark x1="91000" y1="76716" x2="97250" y2="68358"/>
                        <a14:foregroundMark x1="97250" y1="68358" x2="91000" y2="34030"/>
                        <a14:foregroundMark x1="91000" y1="34030" x2="83500" y2="25672"/>
                        <a14:foregroundMark x1="83500" y1="25672" x2="67250" y2="37910"/>
                        <a14:foregroundMark x1="67250" y1="37910" x2="58250" y2="46866"/>
                        <a14:foregroundMark x1="58250" y1="46866" x2="51750" y2="69552"/>
                        <a14:foregroundMark x1="51750" y1="69552" x2="44000" y2="74925"/>
                        <a14:foregroundMark x1="44000" y1="74925" x2="43500" y2="80299"/>
                        <a14:foregroundMark x1="43750" y1="79701" x2="43750" y2="79701"/>
                        <a14:foregroundMark x1="43750" y1="79403" x2="43750" y2="79403"/>
                        <a14:foregroundMark x1="85750" y1="70149" x2="86500" y2="64776"/>
                        <a14:foregroundMark x1="93500" y1="50746" x2="97000" y2="71642"/>
                        <a14:foregroundMark x1="97000" y1="71642" x2="89500" y2="77910"/>
                        <a14:foregroundMark x1="89500" y1="77910" x2="80000" y2="80000"/>
                        <a14:foregroundMark x1="80000" y1="80000" x2="64500" y2="66269"/>
                        <a14:foregroundMark x1="64500" y1="66269" x2="67500" y2="54627"/>
                        <a14:foregroundMark x1="67500" y1="54627" x2="65500" y2="43582"/>
                        <a14:foregroundMark x1="65500" y1="43582" x2="57750" y2="35224"/>
                        <a14:foregroundMark x1="57750" y1="35224" x2="53000" y2="25970"/>
                        <a14:foregroundMark x1="53000" y1="25970" x2="52000" y2="15821"/>
                        <a14:foregroundMark x1="52000" y1="15821" x2="69000" y2="6269"/>
                        <a14:foregroundMark x1="69000" y1="6269" x2="78500" y2="5672"/>
                        <a14:foregroundMark x1="78500" y1="5672" x2="86750" y2="10149"/>
                        <a14:foregroundMark x1="86750" y1="10149" x2="91250" y2="36119"/>
                        <a14:foregroundMark x1="82250" y1="26269" x2="61750" y2="31940"/>
                        <a14:foregroundMark x1="61750" y1="31940" x2="63250" y2="31940"/>
                        <a14:foregroundMark x1="59500" y1="28358" x2="59500" y2="28358"/>
                        <a14:foregroundMark x1="61500" y1="23582" x2="61500" y2="23582"/>
                        <a14:foregroundMark x1="68000" y1="22687" x2="69250" y2="22687"/>
                        <a14:foregroundMark x1="63500" y1="15224" x2="63500" y2="15224"/>
                        <a14:foregroundMark x1="63500" y1="15224" x2="63500" y2="15224"/>
                        <a14:foregroundMark x1="64250" y1="13731" x2="64250" y2="13731"/>
                        <a14:foregroundMark x1="68000" y1="12239" x2="69000" y2="12239"/>
                        <a14:foregroundMark x1="71000" y1="11642" x2="75500" y2="10448"/>
                        <a14:foregroundMark x1="76250" y1="10448" x2="76250" y2="10448"/>
                        <a14:foregroundMark x1="78250" y1="10746" x2="80500" y2="14030"/>
                        <a14:foregroundMark x1="82750" y1="18507" x2="83000" y2="20299"/>
                        <a14:foregroundMark x1="83250" y1="22985" x2="83250" y2="28060"/>
                        <a14:foregroundMark x1="83250" y1="29552" x2="83250" y2="29552"/>
                        <a14:foregroundMark x1="83250" y1="31642" x2="83750" y2="37910"/>
                        <a14:foregroundMark x1="84000" y1="38507" x2="85750" y2="45970"/>
                        <a14:foregroundMark x1="86750" y1="48358" x2="86750" y2="48358"/>
                        <a14:foregroundMark x1="86750" y1="48358" x2="87000" y2="55821"/>
                        <a14:foregroundMark x1="87750" y1="60299" x2="88000" y2="61493"/>
                        <a14:foregroundMark x1="88000" y1="62687" x2="87750" y2="65970"/>
                        <a14:foregroundMark x1="86500" y1="67164" x2="84250" y2="67463"/>
                        <a14:foregroundMark x1="79500" y1="67463" x2="78250" y2="67463"/>
                        <a14:foregroundMark x1="78250" y1="67164" x2="78000" y2="65373"/>
                        <a14:foregroundMark x1="78000" y1="63881" x2="80000" y2="61493"/>
                        <a14:foregroundMark x1="83000" y1="58507" x2="86750" y2="57313"/>
                        <a14:foregroundMark x1="88750" y1="57313" x2="90750" y2="58209"/>
                        <a14:foregroundMark x1="92500" y1="62388" x2="93500" y2="65373"/>
                        <a14:foregroundMark x1="93500" y1="66269" x2="93500" y2="68657"/>
                        <a14:foregroundMark x1="92000" y1="71940" x2="90500" y2="73134"/>
                        <a14:foregroundMark x1="90250" y1="73731" x2="88500" y2="73731"/>
                        <a14:foregroundMark x1="76750" y1="67164" x2="76750" y2="67164"/>
                        <a14:foregroundMark x1="49750" y1="18209" x2="47500" y2="19403"/>
                        <a14:foregroundMark x1="47500" y1="19403" x2="39500" y2="21194"/>
                        <a14:foregroundMark x1="35750" y1="22985" x2="32000" y2="24179"/>
                        <a14:foregroundMark x1="30500" y1="25075" x2="30500" y2="25075"/>
                        <a14:foregroundMark x1="29750" y1="25672" x2="29750" y2="25672"/>
                        <a14:foregroundMark x1="29750" y1="25970" x2="27750" y2="29254"/>
                        <a14:foregroundMark x1="18500" y1="44776" x2="17500" y2="44776"/>
                        <a14:foregroundMark x1="13250" y1="39701" x2="13250" y2="39701"/>
                        <a14:foregroundMark x1="10500" y1="38507" x2="10500" y2="38507"/>
                        <a14:foregroundMark x1="7750" y1="35821" x2="7750" y2="35821"/>
                        <a14:foregroundMark x1="4000" y1="28955" x2="4000" y2="28955"/>
                        <a14:foregroundMark x1="11250" y1="32537" x2="11250" y2="32537"/>
                        <a14:foregroundMark x1="10500" y1="36119" x2="10000" y2="38507"/>
                        <a14:foregroundMark x1="10000" y1="40299" x2="10000" y2="40299"/>
                        <a14:foregroundMark x1="10000" y1="42687" x2="10500" y2="44776"/>
                        <a14:foregroundMark x1="11250" y1="47164" x2="12000" y2="48358"/>
                        <a14:foregroundMark x1="12000" y1="48358" x2="12000" y2="48358"/>
                        <a14:foregroundMark x1="18500" y1="36119" x2="18500" y2="36119"/>
                        <a14:foregroundMark x1="78250" y1="4478" x2="78250" y2="44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52077"/>
            <a:ext cx="1406910" cy="1178285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EE1CBD3D-5EAA-4071-8B02-7C735AB122C7}"/>
              </a:ext>
            </a:extLst>
          </p:cNvPr>
          <p:cNvSpPr/>
          <p:nvPr/>
        </p:nvSpPr>
        <p:spPr>
          <a:xfrm>
            <a:off x="9568117" y="281154"/>
            <a:ext cx="2637184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Revision</a:t>
            </a:r>
          </a:p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 Question mat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8D81EB1-6F2A-45CA-8A44-4B70686BDC87}"/>
              </a:ext>
            </a:extLst>
          </p:cNvPr>
          <p:cNvSpPr/>
          <p:nvPr/>
        </p:nvSpPr>
        <p:spPr>
          <a:xfrm>
            <a:off x="8296657" y="5442382"/>
            <a:ext cx="4491790" cy="3642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Explain how should you store food in the fridge?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Picture 2" descr="msoD0EA8">
            <a:extLst>
              <a:ext uri="{FF2B5EF4-FFF2-40B4-BE49-F238E27FC236}">
                <a16:creationId xmlns:a16="http://schemas.microsoft.com/office/drawing/2014/main" id="{94221C8D-B46C-4A73-B4C9-3AEE5039C3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81"/>
          <a:stretch/>
        </p:blipFill>
        <p:spPr bwMode="auto">
          <a:xfrm>
            <a:off x="10907041" y="7739656"/>
            <a:ext cx="1748873" cy="1687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2420B8F0-812F-4E77-8021-2B55666AA8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042606"/>
              </p:ext>
            </p:extLst>
          </p:nvPr>
        </p:nvGraphicFramePr>
        <p:xfrm>
          <a:off x="8296658" y="1149084"/>
          <a:ext cx="4200142" cy="4293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1761">
                  <a:extLst>
                    <a:ext uri="{9D8B030D-6E8A-4147-A177-3AD203B41FA5}">
                      <a16:colId xmlns:a16="http://schemas.microsoft.com/office/drawing/2014/main" val="808295144"/>
                    </a:ext>
                  </a:extLst>
                </a:gridCol>
                <a:gridCol w="2788381">
                  <a:extLst>
                    <a:ext uri="{9D8B030D-6E8A-4147-A177-3AD203B41FA5}">
                      <a16:colId xmlns:a16="http://schemas.microsoft.com/office/drawing/2014/main" val="3128923867"/>
                    </a:ext>
                  </a:extLst>
                </a:gridCol>
              </a:tblGrid>
              <a:tr h="380916">
                <a:tc gridSpan="2"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ysClr val="windowText" lastClr="000000"/>
                          </a:solidFill>
                        </a:rPr>
                        <a:t>How can you stop food poisoning by the following: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5966283"/>
                  </a:ext>
                </a:extLst>
              </a:tr>
              <a:tr h="658791">
                <a:tc>
                  <a:txBody>
                    <a:bodyPr/>
                    <a:lstStyle/>
                    <a:p>
                      <a:r>
                        <a:rPr lang="en-GB" sz="1400" dirty="0"/>
                        <a:t>Storing food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065456"/>
                  </a:ext>
                </a:extLst>
              </a:tr>
              <a:tr h="850766">
                <a:tc>
                  <a:txBody>
                    <a:bodyPr/>
                    <a:lstStyle/>
                    <a:p>
                      <a:r>
                        <a:rPr lang="en-GB" sz="1400" dirty="0"/>
                        <a:t>The kitchen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523576"/>
                  </a:ext>
                </a:extLst>
              </a:tr>
              <a:tr h="658791">
                <a:tc>
                  <a:txBody>
                    <a:bodyPr/>
                    <a:lstStyle/>
                    <a:p>
                      <a:r>
                        <a:rPr lang="en-GB" sz="1400" dirty="0"/>
                        <a:t>Personal hygiene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308920"/>
                  </a:ext>
                </a:extLst>
              </a:tr>
              <a:tr h="553143">
                <a:tc>
                  <a:txBody>
                    <a:bodyPr/>
                    <a:lstStyle/>
                    <a:p>
                      <a:r>
                        <a:rPr lang="en-GB" sz="1400" dirty="0"/>
                        <a:t>Serving food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513204"/>
                  </a:ext>
                </a:extLst>
              </a:tr>
              <a:tr h="1190891">
                <a:tc>
                  <a:txBody>
                    <a:bodyPr/>
                    <a:lstStyle/>
                    <a:p>
                      <a:r>
                        <a:rPr lang="en-GB" sz="1400" dirty="0"/>
                        <a:t>Cooking and cooling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8518268"/>
                  </a:ext>
                </a:extLst>
              </a:tr>
            </a:tbl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F8185423-C1A7-49F2-AFF9-EFBF7B2E1FEC}"/>
              </a:ext>
            </a:extLst>
          </p:cNvPr>
          <p:cNvSpPr/>
          <p:nvPr/>
        </p:nvSpPr>
        <p:spPr>
          <a:xfrm>
            <a:off x="461029" y="698769"/>
            <a:ext cx="7703095" cy="1926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4962FB0-6E9D-49B4-A31E-9DB61F83BD1E}"/>
              </a:ext>
            </a:extLst>
          </p:cNvPr>
          <p:cNvSpPr/>
          <p:nvPr/>
        </p:nvSpPr>
        <p:spPr>
          <a:xfrm>
            <a:off x="2465321" y="240241"/>
            <a:ext cx="64008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Explain how you can identify if ill health has been caused by an allergen, food poisoning or food intolerance? </a:t>
            </a:r>
            <a:endParaRPr lang="en-GB" dirty="0"/>
          </a:p>
        </p:txBody>
      </p:sp>
      <p:pic>
        <p:nvPicPr>
          <p:cNvPr id="15" name="Picture 14" descr="Image result for symptoms clipart">
            <a:extLst>
              <a:ext uri="{FF2B5EF4-FFF2-40B4-BE49-F238E27FC236}">
                <a16:creationId xmlns:a16="http://schemas.microsoft.com/office/drawing/2014/main" id="{53F3BC5F-6338-435C-A94C-C1F8177350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851" y="7956550"/>
            <a:ext cx="1395134" cy="1674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54EDEBD1-70E0-4904-953B-D8A03FA59993}"/>
              </a:ext>
            </a:extLst>
          </p:cNvPr>
          <p:cNvSpPr/>
          <p:nvPr/>
        </p:nvSpPr>
        <p:spPr>
          <a:xfrm>
            <a:off x="2612004" y="7414371"/>
            <a:ext cx="546664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C72CBD9-291B-4B7A-A21A-9B94D5C0B658}"/>
              </a:ext>
            </a:extLst>
          </p:cNvPr>
          <p:cNvSpPr/>
          <p:nvPr/>
        </p:nvSpPr>
        <p:spPr>
          <a:xfrm>
            <a:off x="3452857" y="4640741"/>
            <a:ext cx="15290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/>
              <a:t>Symptoms</a:t>
            </a:r>
            <a:endParaRPr lang="en-GB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DCC3D49-AEFB-4E8F-945A-B30953451D97}"/>
              </a:ext>
            </a:extLst>
          </p:cNvPr>
          <p:cNvSpPr/>
          <p:nvPr/>
        </p:nvSpPr>
        <p:spPr>
          <a:xfrm>
            <a:off x="567466" y="2630313"/>
            <a:ext cx="72997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Draw some of the symptoms you could have if food has caused ill health. Label if symptom is caused by poisoning, intolerance or allergy.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F093D7-63C0-4DB9-A67B-48F73AF3D50C}"/>
              </a:ext>
            </a:extLst>
          </p:cNvPr>
          <p:cNvSpPr/>
          <p:nvPr/>
        </p:nvSpPr>
        <p:spPr>
          <a:xfrm>
            <a:off x="268757" y="7436212"/>
            <a:ext cx="22763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What should you do if someone goes into anaphylaxis?</a:t>
            </a:r>
          </a:p>
        </p:txBody>
      </p:sp>
    </p:spTree>
    <p:extLst>
      <p:ext uri="{BB962C8B-B14F-4D97-AF65-F5344CB8AC3E}">
        <p14:creationId xmlns:p14="http://schemas.microsoft.com/office/powerpoint/2010/main" val="627109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284</TotalTime>
  <Words>465</Words>
  <Application>Microsoft Office PowerPoint</Application>
  <PresentationFormat>A3 Paper (297x420 mm)</PresentationFormat>
  <Paragraphs>92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Stencil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Farrall</dc:creator>
  <cp:lastModifiedBy>Davies, Gavin</cp:lastModifiedBy>
  <cp:revision>37</cp:revision>
  <dcterms:created xsi:type="dcterms:W3CDTF">2019-04-04T17:36:45Z</dcterms:created>
  <dcterms:modified xsi:type="dcterms:W3CDTF">2019-06-06T20:12:26Z</dcterms:modified>
</cp:coreProperties>
</file>