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1" r:id="rId4"/>
    <p:sldId id="259" r:id="rId5"/>
    <p:sldId id="265" r:id="rId6"/>
    <p:sldId id="263" r:id="rId7"/>
    <p:sldId id="258" r:id="rId8"/>
    <p:sldId id="260"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BB3F"/>
    <a:srgbClr val="D402AC"/>
    <a:srgbClr val="00CC00"/>
    <a:srgbClr val="D70303"/>
    <a:srgbClr val="FF0066"/>
    <a:srgbClr val="F6FC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24" autoAdjust="0"/>
  </p:normalViewPr>
  <p:slideViewPr>
    <p:cSldViewPr>
      <p:cViewPr varScale="1">
        <p:scale>
          <a:sx n="79" d="100"/>
          <a:sy n="79" d="100"/>
        </p:scale>
        <p:origin x="108"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236A48-2CF9-4632-AAB2-F59C47ED673C}" type="datetimeFigureOut">
              <a:rPr lang="en-GB" smtClean="0"/>
              <a:t>16/01/2023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47F08-ED18-4C52-8D63-36217DD0B7BF}" type="slidenum">
              <a:rPr lang="en-GB" smtClean="0"/>
              <a:t>‹#›</a:t>
            </a:fld>
            <a:endParaRPr lang="en-GB"/>
          </a:p>
        </p:txBody>
      </p:sp>
    </p:spTree>
    <p:extLst>
      <p:ext uri="{BB962C8B-B14F-4D97-AF65-F5344CB8AC3E}">
        <p14:creationId xmlns:p14="http://schemas.microsoft.com/office/powerpoint/2010/main" val="105145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147F08-ED18-4C52-8D63-36217DD0B7BF}" type="slidenum">
              <a:rPr lang="en-GB" smtClean="0"/>
              <a:t>2</a:t>
            </a:fld>
            <a:endParaRPr lang="en-GB"/>
          </a:p>
        </p:txBody>
      </p:sp>
    </p:spTree>
    <p:extLst>
      <p:ext uri="{BB962C8B-B14F-4D97-AF65-F5344CB8AC3E}">
        <p14:creationId xmlns:p14="http://schemas.microsoft.com/office/powerpoint/2010/main" val="117664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147F08-ED18-4C52-8D63-36217DD0B7BF}" type="slidenum">
              <a:rPr lang="en-GB" smtClean="0"/>
              <a:t>7</a:t>
            </a:fld>
            <a:endParaRPr lang="en-GB"/>
          </a:p>
        </p:txBody>
      </p:sp>
    </p:spTree>
    <p:extLst>
      <p:ext uri="{BB962C8B-B14F-4D97-AF65-F5344CB8AC3E}">
        <p14:creationId xmlns:p14="http://schemas.microsoft.com/office/powerpoint/2010/main" val="3396221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EEE76B6-4BD1-461C-B1F9-D34B39CA1C30}" type="datetimeFigureOut">
              <a:rPr lang="en-GB" smtClean="0"/>
              <a:t>16/01/2023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F99167E-A732-495F-8CF2-01AC33AF5A9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E76B6-4BD1-461C-B1F9-D34B39CA1C30}"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E76B6-4BD1-461C-B1F9-D34B39CA1C30}"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EE76B6-4BD1-461C-B1F9-D34B39CA1C30}"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EE76B6-4BD1-461C-B1F9-D34B39CA1C30}"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9167E-A732-495F-8CF2-01AC33AF5A9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EE76B6-4BD1-461C-B1F9-D34B39CA1C30}"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EE76B6-4BD1-461C-B1F9-D34B39CA1C30}" type="datetimeFigureOut">
              <a:rPr lang="en-GB" smtClean="0"/>
              <a:t>16/01/2023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EEE76B6-4BD1-461C-B1F9-D34B39CA1C30}" type="datetimeFigureOut">
              <a:rPr lang="en-GB" smtClean="0"/>
              <a:t>16/01/2023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E76B6-4BD1-461C-B1F9-D34B39CA1C30}" type="datetimeFigureOut">
              <a:rPr lang="en-GB" smtClean="0"/>
              <a:t>16/01/2023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EE76B6-4BD1-461C-B1F9-D34B39CA1C30}"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9167E-A732-495F-8CF2-01AC33AF5A9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EEE76B6-4BD1-461C-B1F9-D34B39CA1C30}"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F99167E-A732-495F-8CF2-01AC33AF5A9E}"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EE76B6-4BD1-461C-B1F9-D34B39CA1C30}" type="datetimeFigureOut">
              <a:rPr lang="en-GB" smtClean="0"/>
              <a:t>16/01/2023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99167E-A732-495F-8CF2-01AC33AF5A9E}"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ceptionDuck@riverside.bardaglea.org.uk" TargetMode="External"/><Relationship Id="rId2" Type="http://schemas.openxmlformats.org/officeDocument/2006/relationships/hyperlink" Target="mailto:Receptionswan@riverside.bardaglea.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80728"/>
            <a:ext cx="8359080" cy="1828800"/>
          </a:xfrm>
        </p:spPr>
        <p:txBody>
          <a:bodyPr>
            <a:normAutofit/>
          </a:bodyPr>
          <a:lstStyle/>
          <a:p>
            <a:r>
              <a:rPr lang="en-GB" sz="6000" dirty="0"/>
              <a:t>Riverside Primary School	</a:t>
            </a:r>
          </a:p>
        </p:txBody>
      </p:sp>
      <p:sp>
        <p:nvSpPr>
          <p:cNvPr id="3" name="Subtitle 2"/>
          <p:cNvSpPr>
            <a:spLocks noGrp="1"/>
          </p:cNvSpPr>
          <p:nvPr>
            <p:ph type="subTitle" idx="1"/>
          </p:nvPr>
        </p:nvSpPr>
        <p:spPr/>
        <p:txBody>
          <a:bodyPr>
            <a:normAutofit/>
          </a:bodyPr>
          <a:lstStyle/>
          <a:p>
            <a:r>
              <a:rPr lang="en-GB" sz="4000" dirty="0">
                <a:latin typeface="NTFPreCursive" panose="03000400000000000000" pitchFamily="66" charset="0"/>
              </a:rPr>
              <a:t>Reception Curriculum Map</a:t>
            </a:r>
          </a:p>
          <a:p>
            <a:r>
              <a:rPr lang="en-GB" sz="4000" dirty="0">
                <a:latin typeface="NTFPreCursive" panose="03000400000000000000" pitchFamily="66" charset="0"/>
              </a:rPr>
              <a:t>Term Spring 2 2023</a:t>
            </a:r>
          </a:p>
        </p:txBody>
      </p:sp>
      <p:pic>
        <p:nvPicPr>
          <p:cNvPr id="5" name="Picture 4" descr="C:\Users\saki\AppData\Local\Microsoft\Windows\Temporary Internet Files\Content.Outlook\B7AOE9TM\Riverside Primary logo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327623"/>
            <a:ext cx="2739904" cy="2530377"/>
          </a:xfrm>
          <a:prstGeom prst="rect">
            <a:avLst/>
          </a:prstGeom>
          <a:noFill/>
          <a:ln>
            <a:noFill/>
          </a:ln>
        </p:spPr>
      </p:pic>
    </p:spTree>
    <p:extLst>
      <p:ext uri="{BB962C8B-B14F-4D97-AF65-F5344CB8AC3E}">
        <p14:creationId xmlns:p14="http://schemas.microsoft.com/office/powerpoint/2010/main" val="3226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387424"/>
            <a:ext cx="9036496" cy="1143000"/>
          </a:xfrm>
        </p:spPr>
        <p:txBody>
          <a:bodyPr>
            <a:normAutofit/>
          </a:bodyPr>
          <a:lstStyle/>
          <a:p>
            <a:r>
              <a:rPr lang="en-GB" sz="2000" dirty="0"/>
              <a:t> </a:t>
            </a:r>
            <a:r>
              <a:rPr lang="en-GB" sz="4800" dirty="0">
                <a:latin typeface="NTFPreCursive" panose="03000400000000000000" pitchFamily="66" charset="0"/>
              </a:rPr>
              <a:t>Topic Title:  Ready Steady Grow</a:t>
            </a:r>
          </a:p>
        </p:txBody>
      </p:sp>
      <p:sp>
        <p:nvSpPr>
          <p:cNvPr id="10" name="Content Placeholder 9"/>
          <p:cNvSpPr>
            <a:spLocks noGrp="1"/>
          </p:cNvSpPr>
          <p:nvPr>
            <p:ph sz="quarter" idx="2"/>
          </p:nvPr>
        </p:nvSpPr>
        <p:spPr>
          <a:xfrm>
            <a:off x="445673" y="980728"/>
            <a:ext cx="7632848" cy="5112568"/>
          </a:xfrm>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lang="en-GB" sz="2800" dirty="0">
                <a:latin typeface="NTFPreCursivefk" panose="03000400000000000000" pitchFamily="66" charset="0"/>
              </a:rPr>
              <a:t>Communication and Language : </a:t>
            </a:r>
            <a:endParaRPr lang="en-GB" sz="2800" dirty="0">
              <a:solidFill>
                <a:schemeClr val="bg1"/>
              </a:solidFill>
              <a:latin typeface="NTFPreCursivefk" panose="03000400000000000000" pitchFamily="66" charset="0"/>
            </a:endParaRPr>
          </a:p>
          <a:p>
            <a:pPr marL="0" indent="0">
              <a:buNone/>
            </a:pPr>
            <a:r>
              <a:rPr lang="en-GB" sz="2800" dirty="0">
                <a:solidFill>
                  <a:schemeClr val="bg1"/>
                </a:solidFill>
                <a:latin typeface="NTFPreCursivefk" panose="03000400000000000000" pitchFamily="66" charset="0"/>
              </a:rPr>
              <a:t>We will focus on:</a:t>
            </a:r>
          </a:p>
          <a:p>
            <a:r>
              <a:rPr lang="en-GB" sz="2400" dirty="0">
                <a:solidFill>
                  <a:schemeClr val="bg1"/>
                </a:solidFill>
                <a:latin typeface="NTFPreCursivefk" panose="03000400000000000000" pitchFamily="66" charset="0"/>
              </a:rPr>
              <a:t>Expressing ideas and feelings about experiences using full sentences, including use of past, present and future tenses and making use of conjunctions, with modelling and support from the teacher.</a:t>
            </a:r>
          </a:p>
          <a:p>
            <a:r>
              <a:rPr lang="en-GB" sz="2400" dirty="0">
                <a:solidFill>
                  <a:schemeClr val="bg1"/>
                </a:solidFill>
                <a:latin typeface="NTFPreCursivefk" panose="03000400000000000000" pitchFamily="66" charset="0"/>
              </a:rPr>
              <a:t>Articulating ideas and thoughts in well-formed sentences and describe events using some detail.</a:t>
            </a:r>
          </a:p>
        </p:txBody>
      </p:sp>
      <p:pic>
        <p:nvPicPr>
          <p:cNvPr id="1029" name="Picture 5" descr="C:\Users\Teacher\AppData\Local\Microsoft\Windows\INetCache\IE\SGRVI7KD\14223-illustration-of-a-pencil-pv[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1052736"/>
            <a:ext cx="591723" cy="591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8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782960"/>
          </a:xfrm>
        </p:spPr>
        <p:txBody>
          <a:bodyPr>
            <a:normAutofit fontScale="90000"/>
          </a:bodyPr>
          <a:lstStyle/>
          <a:p>
            <a:r>
              <a:rPr lang="en-GB" dirty="0">
                <a:latin typeface="NTFPreCursive" panose="03000400000000000000" pitchFamily="66" charset="0"/>
              </a:rPr>
              <a:t>Topic Title: Ready Steady Grow</a:t>
            </a:r>
          </a:p>
        </p:txBody>
      </p:sp>
      <p:sp>
        <p:nvSpPr>
          <p:cNvPr id="5" name="Content Placeholder 4"/>
          <p:cNvSpPr>
            <a:spLocks noGrp="1"/>
          </p:cNvSpPr>
          <p:nvPr>
            <p:ph sz="quarter" idx="2"/>
          </p:nvPr>
        </p:nvSpPr>
        <p:spPr>
          <a:xfrm>
            <a:off x="179512" y="1124744"/>
            <a:ext cx="8645148" cy="5472608"/>
          </a:xfrm>
          <a:solidFill>
            <a:schemeClr val="accent2"/>
          </a:solidFill>
          <a:ln w="12700">
            <a:noFill/>
          </a:ln>
        </p:spPr>
        <p:txBody>
          <a:bodyPr>
            <a:normAutofit/>
          </a:bodyPr>
          <a:lstStyle/>
          <a:p>
            <a:pPr marL="0" indent="0">
              <a:buNone/>
            </a:pPr>
            <a:r>
              <a:rPr lang="en-GB" sz="2800" dirty="0">
                <a:solidFill>
                  <a:schemeClr val="bg1"/>
                </a:solidFill>
                <a:latin typeface="NTFPreCursivefk" panose="03000400000000000000" pitchFamily="66" charset="0"/>
              </a:rPr>
              <a:t>Personal, Social and Emotional Development</a:t>
            </a:r>
          </a:p>
          <a:p>
            <a:pPr marL="0" indent="0">
              <a:buNone/>
            </a:pPr>
            <a:r>
              <a:rPr lang="en-GB" sz="2800" dirty="0">
                <a:solidFill>
                  <a:schemeClr val="bg1"/>
                </a:solidFill>
                <a:latin typeface="NTFPreCursivefk" panose="03000400000000000000" pitchFamily="66" charset="0"/>
              </a:rPr>
              <a:t>We will focus on:</a:t>
            </a:r>
          </a:p>
          <a:p>
            <a:r>
              <a:rPr lang="en-GB" sz="2400" dirty="0">
                <a:solidFill>
                  <a:schemeClr val="bg1"/>
                </a:solidFill>
                <a:latin typeface="NTFPreCursivefk" panose="03000400000000000000" pitchFamily="66" charset="0"/>
              </a:rPr>
              <a:t>Looking after basic hygiene and personal needs and talking about the importance of good oral health.</a:t>
            </a:r>
          </a:p>
          <a:p>
            <a:r>
              <a:rPr lang="en-GB" sz="2400" dirty="0">
                <a:solidFill>
                  <a:schemeClr val="bg1"/>
                </a:solidFill>
                <a:latin typeface="NTFPreCursivefk" panose="03000400000000000000" pitchFamily="66" charset="0"/>
              </a:rPr>
              <a:t>Suggesting healthy ingredients that can be used to make simple snacks.</a:t>
            </a:r>
          </a:p>
          <a:p>
            <a:r>
              <a:rPr lang="en-GB" sz="2400" dirty="0">
                <a:solidFill>
                  <a:schemeClr val="bg1"/>
                </a:solidFill>
                <a:latin typeface="NTFPreCursivefk" panose="03000400000000000000" pitchFamily="66" charset="0"/>
              </a:rPr>
              <a:t>Manipulating malleable materials into a variety of shapes and forms using hands and other simple tools.</a:t>
            </a:r>
          </a:p>
          <a:p>
            <a:r>
              <a:rPr lang="en-GB" sz="2400" dirty="0">
                <a:solidFill>
                  <a:schemeClr val="bg1"/>
                </a:solidFill>
                <a:latin typeface="NTFPreCursivefk" panose="03000400000000000000" pitchFamily="66" charset="0"/>
              </a:rPr>
              <a:t>Continuing, copying and creating repeating patterns using a variety of objects.</a:t>
            </a:r>
          </a:p>
          <a:p>
            <a:r>
              <a:rPr lang="en-GB" sz="2400" dirty="0">
                <a:solidFill>
                  <a:schemeClr val="bg1"/>
                </a:solidFill>
                <a:latin typeface="NTFPreCursivefk" panose="03000400000000000000" pitchFamily="66" charset="0"/>
              </a:rPr>
              <a:t>Washing and drying hands regularly and saying why this is important.</a:t>
            </a:r>
          </a:p>
        </p:txBody>
      </p:sp>
    </p:spTree>
    <p:extLst>
      <p:ext uri="{BB962C8B-B14F-4D97-AF65-F5344CB8AC3E}">
        <p14:creationId xmlns:p14="http://schemas.microsoft.com/office/powerpoint/2010/main" val="259312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4273"/>
            <a:ext cx="8229600" cy="873856"/>
          </a:xfrm>
        </p:spPr>
        <p:txBody>
          <a:bodyPr/>
          <a:lstStyle/>
          <a:p>
            <a:r>
              <a:rPr lang="en-GB" sz="5400" dirty="0">
                <a:latin typeface="NTFPreCursive" panose="03000400000000000000" pitchFamily="66" charset="0"/>
              </a:rPr>
              <a:t>Topic Title: </a:t>
            </a:r>
            <a:r>
              <a:rPr lang="en-GB" dirty="0">
                <a:latin typeface="NTFPreCursive" panose="03000400000000000000" pitchFamily="66" charset="0"/>
              </a:rPr>
              <a:t>Ready Steady Grow</a:t>
            </a:r>
          </a:p>
        </p:txBody>
      </p:sp>
      <p:sp>
        <p:nvSpPr>
          <p:cNvPr id="6" name="Content Placeholder 9"/>
          <p:cNvSpPr>
            <a:spLocks noGrp="1"/>
          </p:cNvSpPr>
          <p:nvPr>
            <p:ph sz="half" idx="1"/>
          </p:nvPr>
        </p:nvSpPr>
        <p:spPr>
          <a:xfrm>
            <a:off x="323528" y="1124744"/>
            <a:ext cx="8243230" cy="4925961"/>
          </a:xfrm>
          <a:solidFill>
            <a:srgbClr val="00B0F0"/>
          </a:solidFill>
          <a:ln>
            <a:noFill/>
          </a:ln>
        </p:spPr>
        <p:style>
          <a:lnRef idx="3">
            <a:schemeClr val="lt1"/>
          </a:lnRef>
          <a:fillRef idx="1">
            <a:schemeClr val="accent4"/>
          </a:fillRef>
          <a:effectRef idx="1">
            <a:schemeClr val="accent4"/>
          </a:effectRef>
          <a:fontRef idx="minor">
            <a:schemeClr val="lt1"/>
          </a:fontRef>
        </p:style>
        <p:txBody>
          <a:bodyPr>
            <a:normAutofit/>
          </a:bodyPr>
          <a:lstStyle/>
          <a:p>
            <a:pPr marL="0" indent="0">
              <a:buNone/>
            </a:pPr>
            <a:r>
              <a:rPr lang="en-GB" sz="2800" dirty="0">
                <a:solidFill>
                  <a:prstClr val="white"/>
                </a:solidFill>
                <a:latin typeface="NTFPreCursivefk" panose="03000400000000000000" pitchFamily="66" charset="0"/>
              </a:rPr>
              <a:t>Physical Development – Fine Motor Skills:</a:t>
            </a:r>
          </a:p>
          <a:p>
            <a:pPr marL="0" indent="0">
              <a:buNone/>
            </a:pPr>
            <a:r>
              <a:rPr lang="en-GB" sz="2800" dirty="0">
                <a:solidFill>
                  <a:schemeClr val="bg1"/>
                </a:solidFill>
                <a:latin typeface="NTFPreCursivefk" panose="03000400000000000000" pitchFamily="66" charset="0"/>
              </a:rPr>
              <a:t>We will focus on:</a:t>
            </a:r>
          </a:p>
          <a:p>
            <a:r>
              <a:rPr lang="en-GB" sz="2400" dirty="0">
                <a:solidFill>
                  <a:schemeClr val="bg1"/>
                </a:solidFill>
                <a:latin typeface="NTFPreCursivefk" panose="03000400000000000000" pitchFamily="66" charset="0"/>
              </a:rPr>
              <a:t>Making simple prints using a variety of tools, including print blocks and rollers.</a:t>
            </a:r>
          </a:p>
          <a:p>
            <a:r>
              <a:rPr lang="en-GB" sz="2400" dirty="0">
                <a:solidFill>
                  <a:schemeClr val="bg1"/>
                </a:solidFill>
                <a:latin typeface="NTFPreCursivefk" panose="03000400000000000000" pitchFamily="66" charset="0"/>
              </a:rPr>
              <a:t>Manipulating malleable materials into a variety of shapes and forms using hands and other simple tools</a:t>
            </a:r>
          </a:p>
          <a:p>
            <a:r>
              <a:rPr lang="en-GB" sz="2400" dirty="0">
                <a:solidFill>
                  <a:schemeClr val="bg1"/>
                </a:solidFill>
                <a:latin typeface="NTFPreCursivefk" panose="03000400000000000000" pitchFamily="66" charset="0"/>
              </a:rPr>
              <a:t>Developing the foundations of a handwriting style by using a tripod grip to form lower-case and capital letters correctly.</a:t>
            </a:r>
          </a:p>
          <a:p>
            <a:r>
              <a:rPr lang="en-GB" sz="2400" dirty="0">
                <a:solidFill>
                  <a:schemeClr val="bg1"/>
                </a:solidFill>
                <a:latin typeface="NTFPreCursivefk" panose="03000400000000000000" pitchFamily="66" charset="0"/>
              </a:rPr>
              <a:t>Creating art in different ways on a theme, to express their ideas and feelings</a:t>
            </a:r>
          </a:p>
        </p:txBody>
      </p:sp>
    </p:spTree>
    <p:extLst>
      <p:ext uri="{BB962C8B-B14F-4D97-AF65-F5344CB8AC3E}">
        <p14:creationId xmlns:p14="http://schemas.microsoft.com/office/powerpoint/2010/main" val="229700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4273"/>
            <a:ext cx="8229600" cy="873856"/>
          </a:xfrm>
        </p:spPr>
        <p:txBody>
          <a:bodyPr/>
          <a:lstStyle/>
          <a:p>
            <a:r>
              <a:rPr lang="en-GB" sz="5400" dirty="0">
                <a:latin typeface="NTFPreCursive" panose="03000400000000000000" pitchFamily="66" charset="0"/>
              </a:rPr>
              <a:t>Topic Title: </a:t>
            </a:r>
            <a:r>
              <a:rPr lang="en-GB" dirty="0">
                <a:latin typeface="NTFPreCursive" panose="03000400000000000000" pitchFamily="66" charset="0"/>
              </a:rPr>
              <a:t>Ready Steady Grow</a:t>
            </a:r>
          </a:p>
        </p:txBody>
      </p:sp>
      <p:sp>
        <p:nvSpPr>
          <p:cNvPr id="6" name="Content Placeholder 9"/>
          <p:cNvSpPr>
            <a:spLocks noGrp="1"/>
          </p:cNvSpPr>
          <p:nvPr>
            <p:ph sz="half" idx="1"/>
          </p:nvPr>
        </p:nvSpPr>
        <p:spPr>
          <a:xfrm>
            <a:off x="323528" y="1124744"/>
            <a:ext cx="8243230" cy="4925961"/>
          </a:xfrm>
          <a:solidFill>
            <a:srgbClr val="00B0F0"/>
          </a:solidFill>
          <a:ln>
            <a:noFill/>
          </a:ln>
        </p:spPr>
        <p:style>
          <a:lnRef idx="3">
            <a:schemeClr val="lt1"/>
          </a:lnRef>
          <a:fillRef idx="1">
            <a:schemeClr val="accent4"/>
          </a:fillRef>
          <a:effectRef idx="1">
            <a:schemeClr val="accent4"/>
          </a:effectRef>
          <a:fontRef idx="minor">
            <a:schemeClr val="lt1"/>
          </a:fontRef>
        </p:style>
        <p:txBody>
          <a:bodyPr>
            <a:normAutofit/>
          </a:bodyPr>
          <a:lstStyle/>
          <a:p>
            <a:pPr marL="0" indent="0">
              <a:buNone/>
            </a:pPr>
            <a:r>
              <a:rPr lang="en-GB" sz="2800" dirty="0">
                <a:solidFill>
                  <a:prstClr val="white"/>
                </a:solidFill>
                <a:latin typeface="NTFPreCursivefk" panose="03000400000000000000" pitchFamily="66" charset="0"/>
              </a:rPr>
              <a:t>Physical Development – Gross Motor Skills:</a:t>
            </a:r>
          </a:p>
          <a:p>
            <a:pPr marL="0" indent="0">
              <a:buNone/>
            </a:pPr>
            <a:r>
              <a:rPr lang="en-GB" sz="2800" dirty="0">
                <a:solidFill>
                  <a:schemeClr val="bg1"/>
                </a:solidFill>
                <a:latin typeface="NTFPreCursivefk" panose="03000400000000000000" pitchFamily="66" charset="0"/>
              </a:rPr>
              <a:t>We will focus on:</a:t>
            </a:r>
          </a:p>
          <a:p>
            <a:r>
              <a:rPr lang="en-GB" sz="2400" dirty="0">
                <a:solidFill>
                  <a:schemeClr val="bg1"/>
                </a:solidFill>
                <a:latin typeface="NTFPreCursivefk" panose="03000400000000000000" pitchFamily="66" charset="0"/>
              </a:rPr>
              <a:t>Developing body strength, coordination, balance and agility and joining in with or making up games that involve energetic movements, such as jumping, skipping, hopping, running and climbing.</a:t>
            </a:r>
          </a:p>
          <a:p>
            <a:r>
              <a:rPr lang="en-GB" sz="2400" dirty="0">
                <a:solidFill>
                  <a:schemeClr val="bg1"/>
                </a:solidFill>
                <a:latin typeface="NTFPreCursivefk" panose="03000400000000000000" pitchFamily="66" charset="0"/>
              </a:rPr>
              <a:t>Recalling number bonds to five and exploring the different ways that groups of six–10 objects can be represented. Examples include, three and four together make seven, and seven take away four leaves three.</a:t>
            </a:r>
          </a:p>
          <a:p>
            <a:endParaRPr lang="en-GB" sz="2400" dirty="0">
              <a:solidFill>
                <a:schemeClr val="bg1"/>
              </a:solidFill>
              <a:latin typeface="NTFPreCursivefk" panose="03000400000000000000" pitchFamily="66" charset="0"/>
            </a:endParaRPr>
          </a:p>
        </p:txBody>
      </p:sp>
    </p:spTree>
    <p:extLst>
      <p:ext uri="{BB962C8B-B14F-4D97-AF65-F5344CB8AC3E}">
        <p14:creationId xmlns:p14="http://schemas.microsoft.com/office/powerpoint/2010/main" val="367828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397"/>
            <a:ext cx="8229600" cy="801848"/>
          </a:xfrm>
        </p:spPr>
        <p:txBody>
          <a:bodyPr>
            <a:normAutofit fontScale="90000"/>
          </a:bodyPr>
          <a:lstStyle/>
          <a:p>
            <a:r>
              <a:rPr lang="en-GB" sz="5400" dirty="0">
                <a:latin typeface="NTFPreCursive" panose="03000400000000000000" pitchFamily="66" charset="0"/>
              </a:rPr>
              <a:t>Topic Title: </a:t>
            </a:r>
            <a:r>
              <a:rPr lang="en-GB" dirty="0">
                <a:latin typeface="NTFPreCursive" panose="03000400000000000000" pitchFamily="66" charset="0"/>
              </a:rPr>
              <a:t>Ready Steady Grow</a:t>
            </a:r>
          </a:p>
        </p:txBody>
      </p:sp>
      <p:sp>
        <p:nvSpPr>
          <p:cNvPr id="6" name="Content Placeholder 9"/>
          <p:cNvSpPr>
            <a:spLocks noGrp="1"/>
          </p:cNvSpPr>
          <p:nvPr>
            <p:ph sz="half" idx="1"/>
          </p:nvPr>
        </p:nvSpPr>
        <p:spPr>
          <a:xfrm>
            <a:off x="439035" y="908718"/>
            <a:ext cx="4038600" cy="5704965"/>
          </a:xfrm>
          <a:solidFill>
            <a:srgbClr val="00B0F0"/>
          </a:solidFill>
          <a:ln>
            <a:noFill/>
          </a:ln>
        </p:spPr>
        <p:style>
          <a:lnRef idx="3">
            <a:schemeClr val="lt1"/>
          </a:lnRef>
          <a:fillRef idx="1">
            <a:schemeClr val="accent4"/>
          </a:fillRef>
          <a:effectRef idx="1">
            <a:schemeClr val="accent4"/>
          </a:effectRef>
          <a:fontRef idx="minor">
            <a:schemeClr val="lt1"/>
          </a:fontRef>
        </p:style>
        <p:txBody>
          <a:bodyPr>
            <a:normAutofit fontScale="85000" lnSpcReduction="10000"/>
          </a:bodyPr>
          <a:lstStyle/>
          <a:p>
            <a:pPr marL="0" indent="0">
              <a:buNone/>
            </a:pPr>
            <a:r>
              <a:rPr lang="en-GB" sz="2800" dirty="0">
                <a:solidFill>
                  <a:prstClr val="white"/>
                </a:solidFill>
                <a:latin typeface="NTFPreCursivefk" panose="03000400000000000000" pitchFamily="66" charset="0"/>
              </a:rPr>
              <a:t>Expressive Arts and Design</a:t>
            </a:r>
          </a:p>
          <a:p>
            <a:pPr marL="0" indent="0">
              <a:buNone/>
            </a:pPr>
            <a:r>
              <a:rPr lang="en-GB" sz="2800" dirty="0">
                <a:solidFill>
                  <a:schemeClr val="bg1"/>
                </a:solidFill>
                <a:latin typeface="NTFPreCursivefk" panose="03000400000000000000" pitchFamily="66" charset="0"/>
              </a:rPr>
              <a:t>We will focus on:</a:t>
            </a:r>
          </a:p>
          <a:p>
            <a:r>
              <a:rPr lang="en-GB" sz="2400" dirty="0">
                <a:solidFill>
                  <a:schemeClr val="bg1"/>
                </a:solidFill>
                <a:latin typeface="NTFPreCursivefk" panose="03000400000000000000" pitchFamily="66" charset="0"/>
              </a:rPr>
              <a:t>Exploring colour and application of paint using a range of different tools.</a:t>
            </a:r>
          </a:p>
          <a:p>
            <a:r>
              <a:rPr lang="en-GB" sz="2400" dirty="0">
                <a:solidFill>
                  <a:schemeClr val="bg1"/>
                </a:solidFill>
                <a:latin typeface="NTFPreCursivefk" panose="03000400000000000000" pitchFamily="66" charset="0"/>
              </a:rPr>
              <a:t>Making simple prints using fingers, hands, feet and found objects.</a:t>
            </a:r>
          </a:p>
          <a:p>
            <a:r>
              <a:rPr lang="en-GB" sz="2400" dirty="0">
                <a:solidFill>
                  <a:schemeClr val="bg1"/>
                </a:solidFill>
                <a:latin typeface="NTFPreCursivefk" panose="03000400000000000000" pitchFamily="66" charset="0"/>
              </a:rPr>
              <a:t>Adapting and refining work as it is being constructed and made.</a:t>
            </a:r>
          </a:p>
          <a:p>
            <a:r>
              <a:rPr lang="en-GB" sz="2400" dirty="0">
                <a:solidFill>
                  <a:schemeClr val="bg1"/>
                </a:solidFill>
                <a:latin typeface="NTFPreCursivefk" panose="03000400000000000000" pitchFamily="66" charset="0"/>
              </a:rPr>
              <a:t>Describing what, why and how something was made and comparing with others.</a:t>
            </a:r>
          </a:p>
          <a:p>
            <a:r>
              <a:rPr lang="en-GB" sz="2400" dirty="0">
                <a:solidFill>
                  <a:schemeClr val="bg1"/>
                </a:solidFill>
                <a:latin typeface="NTFPreCursivefk" panose="03000400000000000000" pitchFamily="66" charset="0"/>
              </a:rPr>
              <a:t>Using primary and other coloured paint and a range of methods of application</a:t>
            </a:r>
          </a:p>
          <a:p>
            <a:r>
              <a:rPr lang="en-GB" sz="2400" dirty="0">
                <a:solidFill>
                  <a:schemeClr val="bg1"/>
                </a:solidFill>
                <a:latin typeface="NTFPreCursivefk" panose="03000400000000000000" pitchFamily="66" charset="0"/>
              </a:rPr>
              <a:t>Cutting, tearing, folding and sticking a range of papers and fabrics.</a:t>
            </a:r>
          </a:p>
          <a:p>
            <a:r>
              <a:rPr lang="en-GB" sz="2400" dirty="0">
                <a:solidFill>
                  <a:schemeClr val="bg1"/>
                </a:solidFill>
                <a:latin typeface="NTFPreCursivefk" panose="03000400000000000000" pitchFamily="66" charset="0"/>
              </a:rPr>
              <a:t>Communicating ideas while creating artwork.</a:t>
            </a:r>
          </a:p>
        </p:txBody>
      </p:sp>
      <p:sp>
        <p:nvSpPr>
          <p:cNvPr id="4" name="Rectangle 3"/>
          <p:cNvSpPr/>
          <p:nvPr/>
        </p:nvSpPr>
        <p:spPr>
          <a:xfrm>
            <a:off x="4660754" y="908719"/>
            <a:ext cx="4072105" cy="57049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p:cNvSpPr txBox="1"/>
          <p:nvPr/>
        </p:nvSpPr>
        <p:spPr>
          <a:xfrm>
            <a:off x="4629316" y="908720"/>
            <a:ext cx="4072105" cy="5693866"/>
          </a:xfrm>
          <a:prstGeom prst="rect">
            <a:avLst/>
          </a:prstGeom>
          <a:noFill/>
        </p:spPr>
        <p:txBody>
          <a:bodyPr wrap="square" rtlCol="0">
            <a:spAutoFit/>
          </a:bodyPr>
          <a:lstStyle/>
          <a:p>
            <a:r>
              <a:rPr lang="en-GB" sz="2000" dirty="0">
                <a:solidFill>
                  <a:schemeClr val="bg1"/>
                </a:solidFill>
                <a:latin typeface="NTFPreCursivefk" panose="03000400000000000000" pitchFamily="66" charset="0"/>
              </a:rPr>
              <a:t>Understanding the World</a:t>
            </a:r>
          </a:p>
          <a:p>
            <a:r>
              <a:rPr lang="en-GB" sz="2000" dirty="0">
                <a:solidFill>
                  <a:schemeClr val="bg1"/>
                </a:solidFill>
                <a:latin typeface="NTFPreCursivefk" panose="03000400000000000000" pitchFamily="66" charset="0"/>
              </a:rPr>
              <a:t>We will focus on:</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Beginning to identify the origins of some foods.</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Using writing to communicate thoughts, ideas, experiences and events.</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Inputting simple instructions to make technological toys operate, including floor robots and onscreen sprites.</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Moving confidently in a range of ways and safely negotiate space, obstacles and terrains.</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Describing some ways that plants or animals should be cared for in order for them to survive</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Describing, predicting and sorting things that float and sink and talk about the forces that they can feel.</a:t>
            </a:r>
          </a:p>
          <a:p>
            <a:pPr marL="457200" indent="-457200">
              <a:buFont typeface="Arial" panose="020B0604020202020204" pitchFamily="34" charset="0"/>
              <a:buChar char="•"/>
            </a:pPr>
            <a:r>
              <a:rPr lang="en-GB" dirty="0">
                <a:solidFill>
                  <a:schemeClr val="bg1"/>
                </a:solidFill>
                <a:latin typeface="NTFPreCursivefk" panose="03000400000000000000" pitchFamily="66" charset="0"/>
              </a:rPr>
              <a:t>Using age-appropriate software independently.</a:t>
            </a:r>
          </a:p>
        </p:txBody>
      </p:sp>
    </p:spTree>
    <p:extLst>
      <p:ext uri="{BB962C8B-B14F-4D97-AF65-F5344CB8AC3E}">
        <p14:creationId xmlns:p14="http://schemas.microsoft.com/office/powerpoint/2010/main" val="120415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7504" y="-387424"/>
            <a:ext cx="9036496" cy="1143000"/>
          </a:xfrm>
        </p:spPr>
        <p:txBody>
          <a:bodyPr>
            <a:normAutofit/>
          </a:bodyPr>
          <a:lstStyle/>
          <a:p>
            <a:r>
              <a:rPr lang="en-GB" sz="4000" dirty="0">
                <a:latin typeface="NTFPreCursive" panose="03000400000000000000" pitchFamily="66" charset="0"/>
              </a:rPr>
              <a:t>Topic Title: Ready Steady Grow</a:t>
            </a:r>
          </a:p>
        </p:txBody>
      </p:sp>
      <p:sp>
        <p:nvSpPr>
          <p:cNvPr id="4" name="Rectangle 3"/>
          <p:cNvSpPr/>
          <p:nvPr/>
        </p:nvSpPr>
        <p:spPr>
          <a:xfrm>
            <a:off x="205680" y="1052736"/>
            <a:ext cx="4222304" cy="55621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bg1"/>
              </a:solidFill>
              <a:latin typeface="NTFPreCursive" panose="03000400000000000000" pitchFamily="66" charset="0"/>
            </a:endParaRPr>
          </a:p>
        </p:txBody>
      </p:sp>
      <p:sp>
        <p:nvSpPr>
          <p:cNvPr id="5" name="TextBox 4"/>
          <p:cNvSpPr txBox="1"/>
          <p:nvPr/>
        </p:nvSpPr>
        <p:spPr>
          <a:xfrm>
            <a:off x="406185" y="1196752"/>
            <a:ext cx="3877783" cy="5355312"/>
          </a:xfrm>
          <a:prstGeom prst="rect">
            <a:avLst/>
          </a:prstGeom>
          <a:noFill/>
        </p:spPr>
        <p:txBody>
          <a:bodyPr wrap="square" rtlCol="0">
            <a:spAutoFit/>
          </a:bodyPr>
          <a:lstStyle/>
          <a:p>
            <a:r>
              <a:rPr lang="en-GB" sz="2800" dirty="0">
                <a:solidFill>
                  <a:schemeClr val="bg1"/>
                </a:solidFill>
                <a:latin typeface="NTFPreCursivefk" panose="03000400000000000000" pitchFamily="66" charset="0"/>
              </a:rPr>
              <a:t>Maths</a:t>
            </a:r>
          </a:p>
          <a:p>
            <a:r>
              <a:rPr lang="en-GB" sz="2800" dirty="0">
                <a:solidFill>
                  <a:schemeClr val="bg1"/>
                </a:solidFill>
                <a:latin typeface="NTFPreCursivefk" panose="03000400000000000000" pitchFamily="66" charset="0"/>
              </a:rPr>
              <a:t>We will focus on:</a:t>
            </a:r>
          </a:p>
          <a:p>
            <a:pPr marL="342900" indent="-342900">
              <a:buFont typeface="Arial" panose="020B0604020202020204" pitchFamily="34" charset="0"/>
              <a:buChar char="•"/>
            </a:pPr>
            <a:r>
              <a:rPr lang="en-GB" sz="2200" dirty="0">
                <a:solidFill>
                  <a:schemeClr val="bg1"/>
                </a:solidFill>
                <a:latin typeface="NTFPreCursivefk" panose="03000400000000000000" pitchFamily="66" charset="0"/>
              </a:rPr>
              <a:t>Finding out ‘how many’ objects there are</a:t>
            </a:r>
          </a:p>
          <a:p>
            <a:pPr marL="342900" indent="-342900">
              <a:buFont typeface="Arial" panose="020B0604020202020204" pitchFamily="34" charset="0"/>
              <a:buChar char="•"/>
            </a:pPr>
            <a:r>
              <a:rPr lang="en-GB" sz="2200" dirty="0">
                <a:solidFill>
                  <a:schemeClr val="bg1"/>
                </a:solidFill>
                <a:latin typeface="NTFPreCursivefk" panose="03000400000000000000" pitchFamily="66" charset="0"/>
              </a:rPr>
              <a:t>Providing opportunities to hear, join in with, and develop knowledge of counting sequence</a:t>
            </a:r>
          </a:p>
          <a:p>
            <a:pPr marL="342900" indent="-342900">
              <a:buFont typeface="Arial" panose="020B0604020202020204" pitchFamily="34" charset="0"/>
              <a:buChar char="•"/>
            </a:pPr>
            <a:r>
              <a:rPr lang="en-GB" sz="2200" dirty="0">
                <a:solidFill>
                  <a:schemeClr val="bg1"/>
                </a:solidFill>
                <a:latin typeface="NTFPreCursivefk" panose="03000400000000000000" pitchFamily="66" charset="0"/>
              </a:rPr>
              <a:t>Remembering the ‘stopping number’ and knowing that this means they have selected the correct number</a:t>
            </a:r>
          </a:p>
          <a:p>
            <a:pPr marL="342900" indent="-342900">
              <a:buFont typeface="Arial" panose="020B0604020202020204" pitchFamily="34" charset="0"/>
              <a:buChar char="•"/>
            </a:pPr>
            <a:r>
              <a:rPr lang="en-GB" sz="2200" dirty="0">
                <a:solidFill>
                  <a:schemeClr val="bg1"/>
                </a:solidFill>
                <a:latin typeface="NTFPreCursivefk" panose="03000400000000000000" pitchFamily="66" charset="0"/>
              </a:rPr>
              <a:t>Understanding the word pattern embedded within most of our number names</a:t>
            </a:r>
          </a:p>
          <a:p>
            <a:pPr marL="342900" indent="-342900">
              <a:buFont typeface="Arial" panose="020B0604020202020204" pitchFamily="34" charset="0"/>
              <a:buChar char="•"/>
            </a:pPr>
            <a:r>
              <a:rPr lang="en-GB" sz="2200" dirty="0">
                <a:solidFill>
                  <a:schemeClr val="bg1"/>
                </a:solidFill>
                <a:latin typeface="NTFPreCursivefk" panose="03000400000000000000" pitchFamily="66" charset="0"/>
              </a:rPr>
              <a:t>Having opportunities to count beyond 20</a:t>
            </a:r>
          </a:p>
        </p:txBody>
      </p:sp>
      <p:sp>
        <p:nvSpPr>
          <p:cNvPr id="6" name="Rectangle 5"/>
          <p:cNvSpPr/>
          <p:nvPr/>
        </p:nvSpPr>
        <p:spPr>
          <a:xfrm>
            <a:off x="4639364" y="1052735"/>
            <a:ext cx="4320480" cy="556212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745054" y="1196752"/>
            <a:ext cx="4180334" cy="5386090"/>
          </a:xfrm>
          <a:prstGeom prst="rect">
            <a:avLst/>
          </a:prstGeom>
          <a:noFill/>
        </p:spPr>
        <p:txBody>
          <a:bodyPr wrap="square" rtlCol="0">
            <a:spAutoFit/>
          </a:bodyPr>
          <a:lstStyle/>
          <a:p>
            <a:r>
              <a:rPr lang="en-GB" sz="2800" dirty="0">
                <a:solidFill>
                  <a:schemeClr val="bg1"/>
                </a:solidFill>
                <a:latin typeface="NTFPreCursivefk" panose="03000400000000000000" pitchFamily="66" charset="0"/>
              </a:rPr>
              <a:t>Literacy</a:t>
            </a:r>
          </a:p>
          <a:p>
            <a:r>
              <a:rPr lang="en-GB" sz="2800" dirty="0">
                <a:solidFill>
                  <a:schemeClr val="bg1"/>
                </a:solidFill>
                <a:latin typeface="NTFPreCursivefk" panose="03000400000000000000" pitchFamily="66" charset="0"/>
              </a:rPr>
              <a:t>We will focus on:</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Writing instructions on how to catch a Gingerbread Man</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Writing an observational diary about growing a bean</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Writing a diary about what the Hungry Caterpillar ate and how he felt</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Writing a narrative using prepositions</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Writing a bread recipe</a:t>
            </a:r>
          </a:p>
          <a:p>
            <a:pPr marL="457200" indent="-457200">
              <a:buFont typeface="Arial" panose="020B0604020202020204" pitchFamily="34" charset="0"/>
              <a:buChar char="•"/>
            </a:pPr>
            <a:r>
              <a:rPr lang="en-GB" sz="2400" dirty="0">
                <a:solidFill>
                  <a:schemeClr val="bg1"/>
                </a:solidFill>
                <a:latin typeface="NTFPreCursivefk" panose="03000400000000000000" pitchFamily="66" charset="0"/>
              </a:rPr>
              <a:t>Designing a garden and writing about how to care for it</a:t>
            </a:r>
          </a:p>
        </p:txBody>
      </p:sp>
    </p:spTree>
    <p:extLst>
      <p:ext uri="{BB962C8B-B14F-4D97-AF65-F5344CB8AC3E}">
        <p14:creationId xmlns:p14="http://schemas.microsoft.com/office/powerpoint/2010/main" val="2999009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2216"/>
            <a:ext cx="8229600" cy="708688"/>
          </a:xfrm>
        </p:spPr>
        <p:txBody>
          <a:bodyPr>
            <a:normAutofit fontScale="90000"/>
          </a:bodyPr>
          <a:lstStyle/>
          <a:p>
            <a:r>
              <a:rPr lang="en-GB" sz="4800" dirty="0">
                <a:latin typeface="NTFPreCursive" panose="03000400000000000000" pitchFamily="66" charset="0"/>
              </a:rPr>
              <a:t>Topic Title: Key Topic vocabulary</a:t>
            </a:r>
            <a:endParaRPr lang="en-GB" dirty="0">
              <a:latin typeface="NTFPreCursive" panose="03000400000000000000" pitchFamily="66" charset="0"/>
            </a:endParaRPr>
          </a:p>
        </p:txBody>
      </p:sp>
      <p:sp>
        <p:nvSpPr>
          <p:cNvPr id="5" name="Content Placeholder 2"/>
          <p:cNvSpPr txBox="1">
            <a:spLocks/>
          </p:cNvSpPr>
          <p:nvPr/>
        </p:nvSpPr>
        <p:spPr>
          <a:xfrm>
            <a:off x="899592" y="1374617"/>
            <a:ext cx="2520280" cy="4430647"/>
          </a:xfrm>
          <a:prstGeom prst="rect">
            <a:avLst/>
          </a:prstGeom>
          <a:solidFill>
            <a:srgbClr val="0070C0"/>
          </a:solidFill>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GB" sz="3000" dirty="0">
                <a:solidFill>
                  <a:schemeClr val="bg1"/>
                </a:solidFill>
                <a:latin typeface="NTFPreCursivefk" panose="03000400000000000000" pitchFamily="66" charset="0"/>
              </a:rPr>
              <a:t>Key Topic Vocabulary </a:t>
            </a:r>
          </a:p>
          <a:p>
            <a:r>
              <a:rPr lang="en-GB" sz="2400" dirty="0">
                <a:solidFill>
                  <a:schemeClr val="bg1"/>
                </a:solidFill>
                <a:latin typeface="NTFPreCursivefk" panose="03000400000000000000" pitchFamily="66" charset="0"/>
              </a:rPr>
              <a:t>Air</a:t>
            </a:r>
          </a:p>
          <a:p>
            <a:r>
              <a:rPr lang="en-GB" sz="2400" dirty="0">
                <a:solidFill>
                  <a:schemeClr val="bg1"/>
                </a:solidFill>
                <a:latin typeface="NTFPreCursivefk" panose="03000400000000000000" pitchFamily="66" charset="0"/>
              </a:rPr>
              <a:t>Animal</a:t>
            </a:r>
          </a:p>
          <a:p>
            <a:r>
              <a:rPr lang="en-GB" sz="2400" dirty="0">
                <a:solidFill>
                  <a:schemeClr val="bg1"/>
                </a:solidFill>
                <a:latin typeface="NTFPreCursivefk" panose="03000400000000000000" pitchFamily="66" charset="0"/>
              </a:rPr>
              <a:t>Calf</a:t>
            </a:r>
          </a:p>
          <a:p>
            <a:r>
              <a:rPr lang="en-GB" sz="2400" dirty="0">
                <a:solidFill>
                  <a:schemeClr val="bg1"/>
                </a:solidFill>
                <a:latin typeface="NTFPreCursivefk" panose="03000400000000000000" pitchFamily="66" charset="0"/>
              </a:rPr>
              <a:t>Cow</a:t>
            </a:r>
          </a:p>
          <a:p>
            <a:r>
              <a:rPr lang="en-GB" sz="2400" dirty="0">
                <a:solidFill>
                  <a:schemeClr val="bg1"/>
                </a:solidFill>
                <a:latin typeface="NTFPreCursivefk" panose="03000400000000000000" pitchFamily="66" charset="0"/>
              </a:rPr>
              <a:t>Drink</a:t>
            </a:r>
          </a:p>
          <a:p>
            <a:r>
              <a:rPr lang="en-GB" sz="2400" dirty="0">
                <a:solidFill>
                  <a:schemeClr val="bg1"/>
                </a:solidFill>
                <a:latin typeface="NTFPreCursivefk" panose="03000400000000000000" pitchFamily="66" charset="0"/>
              </a:rPr>
              <a:t>Eat</a:t>
            </a:r>
          </a:p>
          <a:p>
            <a:r>
              <a:rPr lang="en-GB" sz="2400" dirty="0">
                <a:solidFill>
                  <a:schemeClr val="bg1"/>
                </a:solidFill>
                <a:latin typeface="NTFPreCursivefk" panose="03000400000000000000" pitchFamily="66" charset="0"/>
              </a:rPr>
              <a:t>Exercise</a:t>
            </a:r>
          </a:p>
          <a:p>
            <a:r>
              <a:rPr lang="en-GB" sz="2400" dirty="0">
                <a:solidFill>
                  <a:schemeClr val="bg1"/>
                </a:solidFill>
                <a:latin typeface="NTFPreCursivefk" panose="03000400000000000000" pitchFamily="66" charset="0"/>
              </a:rPr>
              <a:t>Farm</a:t>
            </a:r>
          </a:p>
          <a:p>
            <a:r>
              <a:rPr lang="en-GB" sz="2400" dirty="0">
                <a:solidFill>
                  <a:schemeClr val="bg1"/>
                </a:solidFill>
                <a:latin typeface="NTFPreCursivefk" panose="03000400000000000000" pitchFamily="66" charset="0"/>
              </a:rPr>
              <a:t>Food</a:t>
            </a:r>
          </a:p>
          <a:p>
            <a:r>
              <a:rPr lang="en-GB" sz="2400" dirty="0">
                <a:solidFill>
                  <a:schemeClr val="bg1"/>
                </a:solidFill>
                <a:latin typeface="NTFPreCursivefk" panose="03000400000000000000" pitchFamily="66" charset="0"/>
              </a:rPr>
              <a:t>Grow</a:t>
            </a:r>
          </a:p>
        </p:txBody>
      </p:sp>
      <p:sp>
        <p:nvSpPr>
          <p:cNvPr id="6" name="Content Placeholder 2"/>
          <p:cNvSpPr txBox="1">
            <a:spLocks/>
          </p:cNvSpPr>
          <p:nvPr/>
        </p:nvSpPr>
        <p:spPr>
          <a:xfrm>
            <a:off x="4788024" y="1374617"/>
            <a:ext cx="2592288" cy="4430647"/>
          </a:xfrm>
          <a:prstGeom prst="rect">
            <a:avLst/>
          </a:prstGeom>
          <a:solidFill>
            <a:srgbClr val="92D050"/>
          </a:solidFill>
        </p:spPr>
        <p:txBody>
          <a:bodyPr vert="horz">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GB" sz="2800" dirty="0">
                <a:solidFill>
                  <a:schemeClr val="bg1"/>
                </a:solidFill>
                <a:latin typeface="NTFPreCursivefk" panose="03000400000000000000" pitchFamily="66" charset="0"/>
              </a:rPr>
              <a:t>Key Topic Vocabulary</a:t>
            </a:r>
          </a:p>
          <a:p>
            <a:r>
              <a:rPr lang="en-GB" sz="2800" dirty="0">
                <a:solidFill>
                  <a:schemeClr val="bg1"/>
                </a:solidFill>
                <a:latin typeface="NTFPreCursivefk" panose="03000400000000000000" pitchFamily="66" charset="0"/>
              </a:rPr>
              <a:t>Healthy</a:t>
            </a:r>
          </a:p>
          <a:p>
            <a:r>
              <a:rPr lang="en-GB" sz="2800" dirty="0">
                <a:solidFill>
                  <a:schemeClr val="bg1"/>
                </a:solidFill>
                <a:latin typeface="NTFPreCursivefk" panose="03000400000000000000" pitchFamily="66" charset="0"/>
              </a:rPr>
              <a:t>Lamb</a:t>
            </a:r>
          </a:p>
          <a:p>
            <a:r>
              <a:rPr lang="en-GB" sz="2800" dirty="0">
                <a:solidFill>
                  <a:schemeClr val="bg1"/>
                </a:solidFill>
                <a:latin typeface="NTFPreCursivefk" panose="03000400000000000000" pitchFamily="66" charset="0"/>
              </a:rPr>
              <a:t>Money</a:t>
            </a:r>
          </a:p>
          <a:p>
            <a:r>
              <a:rPr lang="en-GB" sz="2800" dirty="0">
                <a:solidFill>
                  <a:schemeClr val="bg1"/>
                </a:solidFill>
                <a:latin typeface="NTFPreCursivefk" panose="03000400000000000000" pitchFamily="66" charset="0"/>
              </a:rPr>
              <a:t>Plant</a:t>
            </a:r>
          </a:p>
          <a:p>
            <a:r>
              <a:rPr lang="en-GB" sz="2800" dirty="0">
                <a:solidFill>
                  <a:schemeClr val="bg1"/>
                </a:solidFill>
                <a:latin typeface="NTFPreCursivefk" panose="03000400000000000000" pitchFamily="66" charset="0"/>
              </a:rPr>
              <a:t>Seed</a:t>
            </a:r>
          </a:p>
          <a:p>
            <a:r>
              <a:rPr lang="en-GB" sz="2800" dirty="0">
                <a:solidFill>
                  <a:schemeClr val="bg1"/>
                </a:solidFill>
                <a:latin typeface="NTFPreCursivefk" panose="03000400000000000000" pitchFamily="66" charset="0"/>
              </a:rPr>
              <a:t>Sheep</a:t>
            </a:r>
          </a:p>
          <a:p>
            <a:r>
              <a:rPr lang="en-GB" sz="2800" dirty="0">
                <a:solidFill>
                  <a:schemeClr val="bg1"/>
                </a:solidFill>
                <a:latin typeface="NTFPreCursivefk" panose="03000400000000000000" pitchFamily="66" charset="0"/>
              </a:rPr>
              <a:t>Shop</a:t>
            </a:r>
          </a:p>
          <a:p>
            <a:r>
              <a:rPr lang="en-GB" sz="2800" dirty="0">
                <a:solidFill>
                  <a:schemeClr val="bg1"/>
                </a:solidFill>
                <a:latin typeface="NTFPreCursivefk" panose="03000400000000000000" pitchFamily="66" charset="0"/>
              </a:rPr>
              <a:t>Sunlight</a:t>
            </a:r>
          </a:p>
          <a:p>
            <a:r>
              <a:rPr lang="en-GB" sz="2800" dirty="0">
                <a:solidFill>
                  <a:schemeClr val="bg1"/>
                </a:solidFill>
                <a:latin typeface="NTFPreCursivefk" panose="03000400000000000000" pitchFamily="66" charset="0"/>
              </a:rPr>
              <a:t>Warmth</a:t>
            </a:r>
          </a:p>
          <a:p>
            <a:r>
              <a:rPr lang="en-GB" sz="2800" dirty="0">
                <a:solidFill>
                  <a:schemeClr val="bg1"/>
                </a:solidFill>
                <a:latin typeface="NTFPreCursivefk" panose="03000400000000000000" pitchFamily="66" charset="0"/>
              </a:rPr>
              <a:t>Water</a:t>
            </a:r>
          </a:p>
        </p:txBody>
      </p:sp>
    </p:spTree>
    <p:extLst>
      <p:ext uri="{BB962C8B-B14F-4D97-AF65-F5344CB8AC3E}">
        <p14:creationId xmlns:p14="http://schemas.microsoft.com/office/powerpoint/2010/main" val="21581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email</a:t>
            </a:r>
          </a:p>
        </p:txBody>
      </p:sp>
      <p:sp>
        <p:nvSpPr>
          <p:cNvPr id="3" name="Content Placeholder 2"/>
          <p:cNvSpPr>
            <a:spLocks noGrp="1"/>
          </p:cNvSpPr>
          <p:nvPr>
            <p:ph idx="1"/>
          </p:nvPr>
        </p:nvSpPr>
        <p:spPr/>
        <p:txBody>
          <a:bodyPr/>
          <a:lstStyle/>
          <a:p>
            <a:r>
              <a:rPr lang="en-GB" dirty="0"/>
              <a:t>Swan</a:t>
            </a:r>
            <a:r>
              <a:rPr lang="en-GB"/>
              <a:t>: </a:t>
            </a:r>
            <a:r>
              <a:rPr lang="en-GB">
                <a:hlinkClick r:id="rId2"/>
              </a:rPr>
              <a:t>Receptionswan@riverside.bardaglea.org.uk</a:t>
            </a:r>
            <a:endParaRPr lang="en-GB" dirty="0"/>
          </a:p>
          <a:p>
            <a:r>
              <a:rPr lang="en-GB" dirty="0"/>
              <a:t>Duck: </a:t>
            </a:r>
            <a:r>
              <a:rPr lang="en-GB" dirty="0">
                <a:hlinkClick r:id="rId3"/>
              </a:rPr>
              <a:t>Receptionduck@riverside.bardaglea.org.uk</a:t>
            </a:r>
            <a:r>
              <a:rPr lang="en-GB" dirty="0"/>
              <a:t> </a:t>
            </a:r>
          </a:p>
        </p:txBody>
      </p:sp>
    </p:spTree>
    <p:extLst>
      <p:ext uri="{BB962C8B-B14F-4D97-AF65-F5344CB8AC3E}">
        <p14:creationId xmlns:p14="http://schemas.microsoft.com/office/powerpoint/2010/main" val="260513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1843</TotalTime>
  <Words>724</Words>
  <Application>Microsoft Office PowerPoint</Application>
  <PresentationFormat>On-screen Show (4:3)</PresentationFormat>
  <Paragraphs>91</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Constantia</vt:lpstr>
      <vt:lpstr>NTFPreCursive</vt:lpstr>
      <vt:lpstr>NTFPreCursivefk</vt:lpstr>
      <vt:lpstr>Wingdings 2</vt:lpstr>
      <vt:lpstr>Flow</vt:lpstr>
      <vt:lpstr>Riverside Primary School </vt:lpstr>
      <vt:lpstr> Topic Title:  Ready Steady Grow</vt:lpstr>
      <vt:lpstr>Topic Title: Ready Steady Grow</vt:lpstr>
      <vt:lpstr>Topic Title: Ready Steady Grow</vt:lpstr>
      <vt:lpstr>Topic Title: Ready Steady Grow</vt:lpstr>
      <vt:lpstr>Topic Title: Ready Steady Grow</vt:lpstr>
      <vt:lpstr>Topic Title: Ready Steady Grow</vt:lpstr>
      <vt:lpstr>Topic Title: Key Topic vocabulary</vt:lpstr>
      <vt:lpstr>Class email</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Riverside Primary School</dc:title>
  <dc:creator>Teacher</dc:creator>
  <cp:lastModifiedBy>T Gelderbloem</cp:lastModifiedBy>
  <cp:revision>111</cp:revision>
  <dcterms:created xsi:type="dcterms:W3CDTF">2016-06-22T08:23:20Z</dcterms:created>
  <dcterms:modified xsi:type="dcterms:W3CDTF">2023-01-16T14:40:42Z</dcterms:modified>
</cp:coreProperties>
</file>