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1" r:id="rId3"/>
    <p:sldId id="257" r:id="rId4"/>
    <p:sldId id="259" r:id="rId5"/>
    <p:sldId id="263" r:id="rId6"/>
    <p:sldId id="258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BB3F"/>
    <a:srgbClr val="D402AC"/>
    <a:srgbClr val="00CC00"/>
    <a:srgbClr val="D70303"/>
    <a:srgbClr val="FF0066"/>
    <a:srgbClr val="F6FC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36" autoAdjust="0"/>
    <p:restoredTop sz="91024" autoAdjust="0"/>
  </p:normalViewPr>
  <p:slideViewPr>
    <p:cSldViewPr>
      <p:cViewPr>
        <p:scale>
          <a:sx n="70" d="100"/>
          <a:sy n="70" d="100"/>
        </p:scale>
        <p:origin x="13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36A48-2CF9-4632-AAB2-F59C47ED673C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47F08-ED18-4C52-8D63-36217DD0B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456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47F08-ED18-4C52-8D63-36217DD0B7B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555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47F08-ED18-4C52-8D63-36217DD0B7B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644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47F08-ED18-4C52-8D63-36217DD0B7B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372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47F08-ED18-4C52-8D63-36217DD0B7B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058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47F08-ED18-4C52-8D63-36217DD0B7B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221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47F08-ED18-4C52-8D63-36217DD0B7B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863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EE76B6-4BD1-461C-B1F9-D34B39CA1C30}" type="datetimeFigureOut">
              <a:rPr lang="en-GB" smtClean="0"/>
              <a:t>26/05/2022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359080" cy="1828800"/>
          </a:xfrm>
        </p:spPr>
        <p:txBody>
          <a:bodyPr>
            <a:normAutofit/>
          </a:bodyPr>
          <a:lstStyle/>
          <a:p>
            <a:r>
              <a:rPr lang="en-GB" sz="6000" dirty="0"/>
              <a:t>Riverside Primary School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>
                <a:latin typeface="NTFPreCursive" panose="03000400000000000000" pitchFamily="66" charset="0"/>
              </a:rPr>
              <a:t>Year 6</a:t>
            </a:r>
            <a:r>
              <a:rPr lang="en-GB" sz="4000" dirty="0" smtClean="0">
                <a:latin typeface="NTFPreCursive" panose="03000400000000000000" pitchFamily="66" charset="0"/>
              </a:rPr>
              <a:t> </a:t>
            </a:r>
            <a:r>
              <a:rPr lang="en-GB" sz="4000" dirty="0">
                <a:latin typeface="NTFPreCursive" panose="03000400000000000000" pitchFamily="66" charset="0"/>
              </a:rPr>
              <a:t>Curriculum Map</a:t>
            </a:r>
          </a:p>
          <a:p>
            <a:r>
              <a:rPr lang="en-GB" sz="4000" dirty="0" smtClean="0">
                <a:latin typeface="NTFPreCursive" panose="03000400000000000000" pitchFamily="66" charset="0"/>
              </a:rPr>
              <a:t>Summer </a:t>
            </a:r>
            <a:r>
              <a:rPr lang="en-GB" sz="4000" dirty="0" smtClean="0">
                <a:latin typeface="NTFPreCursive" panose="03000400000000000000" pitchFamily="66" charset="0"/>
              </a:rPr>
              <a:t>2 </a:t>
            </a:r>
            <a:r>
              <a:rPr lang="en-GB" sz="4000" dirty="0" smtClean="0">
                <a:latin typeface="NTFPreCursive" panose="03000400000000000000" pitchFamily="66" charset="0"/>
              </a:rPr>
              <a:t>- 2022</a:t>
            </a:r>
            <a:endParaRPr lang="en-GB" dirty="0">
              <a:latin typeface="NTFPreCursive" panose="03000400000000000000" pitchFamily="66" charset="0"/>
            </a:endParaRPr>
          </a:p>
        </p:txBody>
      </p:sp>
      <p:pic>
        <p:nvPicPr>
          <p:cNvPr id="5" name="Picture 4" descr="C:\Users\saki\AppData\Local\Microsoft\Windows\Temporary Internet Files\Content.Outlook\B7AOE9TM\Riverside Primary logo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27623"/>
            <a:ext cx="2739904" cy="25303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67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229600" cy="78296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Topic Title: Maths</a:t>
            </a:r>
            <a:endParaRPr lang="en-GB" dirty="0">
              <a:solidFill>
                <a:schemeClr val="tx1"/>
              </a:solidFill>
              <a:latin typeface="NTFPreCursive" panose="03000400000000000000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47332" y="1196752"/>
            <a:ext cx="8645148" cy="5472608"/>
          </a:xfrm>
          <a:solidFill>
            <a:schemeClr val="accent2"/>
          </a:solidFill>
          <a:ln w="1270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 smtClean="0">
                <a:latin typeface="NTFPreCursive" panose="03000400000000000000" pitchFamily="66" charset="0"/>
              </a:rPr>
              <a:t>Maths:</a:t>
            </a:r>
          </a:p>
          <a:p>
            <a:pPr marL="0" indent="0">
              <a:buNone/>
            </a:pPr>
            <a:r>
              <a:rPr lang="en-GB" sz="1800" b="1" dirty="0" smtClean="0">
                <a:latin typeface="NTFPreCursive" panose="03000400000000000000" pitchFamily="66" charset="0"/>
              </a:rPr>
              <a:t>We will focus on: </a:t>
            </a:r>
            <a:r>
              <a:rPr lang="en-GB" sz="1800" dirty="0" smtClean="0">
                <a:latin typeface="NTFPreCursive" panose="03000400000000000000" pitchFamily="66" charset="0"/>
              </a:rPr>
              <a:t>Consolidation &amp; themed projects </a:t>
            </a:r>
            <a:endParaRPr lang="en-GB" sz="1800" dirty="0" smtClean="0"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800" b="1" dirty="0" smtClean="0">
                <a:latin typeface="NTFPreCursive" panose="03000400000000000000" pitchFamily="66" charset="0"/>
              </a:rPr>
              <a:t>Small steps taken from White Rose </a:t>
            </a:r>
            <a:r>
              <a:rPr lang="en-GB" sz="1800" b="1" dirty="0" smtClean="0">
                <a:latin typeface="NTFPreCursive" panose="03000400000000000000" pitchFamily="66" charset="0"/>
              </a:rPr>
              <a:t>Maths</a:t>
            </a:r>
          </a:p>
          <a:p>
            <a:pPr marL="0" indent="0">
              <a:buNone/>
            </a:pPr>
            <a:endParaRPr lang="en-GB" sz="1800" b="1" dirty="0"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NTFPreCursive" panose="03000400000000000000" pitchFamily="66" charset="0"/>
              </a:rPr>
              <a:t>White Rose Bakery:</a:t>
            </a:r>
          </a:p>
          <a:p>
            <a:r>
              <a:rPr lang="en-GB" sz="1800" dirty="0" smtClean="0">
                <a:latin typeface="NTFPreCursive" panose="03000400000000000000" pitchFamily="66" charset="0"/>
              </a:rPr>
              <a:t>Best value</a:t>
            </a:r>
          </a:p>
          <a:p>
            <a:r>
              <a:rPr lang="en-GB" sz="1800" dirty="0" smtClean="0">
                <a:latin typeface="NTFPreCursive" panose="03000400000000000000" pitchFamily="66" charset="0"/>
              </a:rPr>
              <a:t>Profit &amp; loss</a:t>
            </a:r>
          </a:p>
          <a:p>
            <a:r>
              <a:rPr lang="en-GB" sz="1800" dirty="0" smtClean="0">
                <a:latin typeface="NTFPreCursive" panose="03000400000000000000" pitchFamily="66" charset="0"/>
              </a:rPr>
              <a:t>Packaging</a:t>
            </a:r>
          </a:p>
          <a:p>
            <a:r>
              <a:rPr lang="en-GB" sz="1800" dirty="0" smtClean="0">
                <a:latin typeface="NTFPreCursive" panose="03000400000000000000" pitchFamily="66" charset="0"/>
              </a:rPr>
              <a:t>Cooking problems</a:t>
            </a:r>
          </a:p>
          <a:p>
            <a:pPr marL="0" indent="0">
              <a:buNone/>
            </a:pPr>
            <a:endParaRPr lang="en-GB" sz="1800" dirty="0"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NTFPreCursive" panose="03000400000000000000" pitchFamily="66" charset="0"/>
              </a:rPr>
              <a:t>White Rose Futures:</a:t>
            </a:r>
          </a:p>
          <a:p>
            <a:r>
              <a:rPr lang="en-GB" sz="1800" dirty="0" smtClean="0">
                <a:latin typeface="NTFPreCursive" panose="03000400000000000000" pitchFamily="66" charset="0"/>
              </a:rPr>
              <a:t>Annual salary</a:t>
            </a:r>
          </a:p>
          <a:p>
            <a:r>
              <a:rPr lang="en-GB" sz="1800" dirty="0" smtClean="0">
                <a:latin typeface="NTFPreCursive" panose="03000400000000000000" pitchFamily="66" charset="0"/>
              </a:rPr>
              <a:t>Hourly rates</a:t>
            </a:r>
          </a:p>
          <a:p>
            <a:r>
              <a:rPr lang="en-GB" sz="1800" dirty="0" smtClean="0">
                <a:latin typeface="NTFPreCursive" panose="03000400000000000000" pitchFamily="66" charset="0"/>
              </a:rPr>
              <a:t>Bills </a:t>
            </a:r>
          </a:p>
          <a:p>
            <a:r>
              <a:rPr lang="en-GB" sz="1800" dirty="0" smtClean="0">
                <a:latin typeface="NTFPreCursive" panose="03000400000000000000" pitchFamily="66" charset="0"/>
              </a:rPr>
              <a:t>Mortgage</a:t>
            </a:r>
          </a:p>
          <a:p>
            <a:r>
              <a:rPr lang="en-GB" sz="1800" dirty="0" smtClean="0">
                <a:latin typeface="NTFPreCursive" panose="03000400000000000000" pitchFamily="66" charset="0"/>
              </a:rPr>
              <a:t>House </a:t>
            </a:r>
            <a:endParaRPr lang="en-GB" sz="1800" dirty="0">
              <a:latin typeface="NTFPreCursive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124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9"/>
          <p:cNvSpPr>
            <a:spLocks noGrp="1"/>
          </p:cNvSpPr>
          <p:nvPr>
            <p:ph sz="quarter" idx="2"/>
          </p:nvPr>
        </p:nvSpPr>
        <p:spPr>
          <a:xfrm>
            <a:off x="4581074" y="819389"/>
            <a:ext cx="4242396" cy="2033547"/>
          </a:xfrm>
          <a:solidFill>
            <a:srgbClr val="0070C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VIPERS:</a:t>
            </a:r>
            <a:endParaRPr lang="en-GB" sz="2400" b="1" dirty="0">
              <a:solidFill>
                <a:schemeClr val="tx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2400" b="1" dirty="0">
                <a:solidFill>
                  <a:schemeClr val="tx1"/>
                </a:solidFill>
                <a:latin typeface="NTFPreCursive" panose="03000400000000000000" pitchFamily="66" charset="0"/>
              </a:rPr>
              <a:t>We will be reading</a:t>
            </a:r>
            <a:r>
              <a:rPr lang="en-GB" sz="2400" b="1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:</a:t>
            </a:r>
            <a:endParaRPr lang="en-GB" sz="2000" b="1" dirty="0" smtClean="0">
              <a:solidFill>
                <a:schemeClr val="tx1"/>
              </a:solidFill>
              <a:latin typeface="NTFPreCursive" panose="03000400000000000000" pitchFamily="66" charset="0"/>
            </a:endParaRPr>
          </a:p>
          <a:p>
            <a:r>
              <a:rPr lang="en-GB" sz="20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Pig Heart Boy</a:t>
            </a:r>
          </a:p>
          <a:p>
            <a:r>
              <a:rPr lang="en-GB" sz="20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The Heart and the Bottle</a:t>
            </a:r>
          </a:p>
          <a:p>
            <a:r>
              <a:rPr lang="en-GB" sz="20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Heroic Heart</a:t>
            </a:r>
          </a:p>
          <a:p>
            <a:endParaRPr lang="en-GB" sz="1800" b="1" dirty="0">
              <a:solidFill>
                <a:schemeClr val="tx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endParaRPr lang="en-GB" sz="1800" b="1" dirty="0" smtClean="0">
              <a:solidFill>
                <a:schemeClr val="tx1"/>
              </a:solidFill>
              <a:latin typeface="NTFPreCursive" panose="03000400000000000000" pitchFamily="66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04" y="-387424"/>
            <a:ext cx="9036496" cy="1143000"/>
          </a:xfrm>
        </p:spPr>
        <p:txBody>
          <a:bodyPr>
            <a:normAutofit/>
          </a:bodyPr>
          <a:lstStyle/>
          <a:p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GB" sz="48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Topic Title: Literacy </a:t>
            </a:r>
            <a:endParaRPr lang="en-GB" sz="2000" dirty="0">
              <a:solidFill>
                <a:schemeClr val="tx1"/>
              </a:solidFill>
              <a:latin typeface="NTFPreCursive" panose="03000400000000000000" pitchFamily="66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>
          <a:xfrm>
            <a:off x="136293" y="783386"/>
            <a:ext cx="4321633" cy="5829540"/>
          </a:xfr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>
                <a:solidFill>
                  <a:schemeClr val="tx1"/>
                </a:solidFill>
                <a:latin typeface="NTFPreCursive" panose="03000400000000000000" pitchFamily="66" charset="0"/>
              </a:rPr>
              <a:t>Writing</a:t>
            </a:r>
            <a:r>
              <a:rPr lang="en-GB" sz="2000" b="1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: </a:t>
            </a:r>
            <a:endParaRPr lang="en-GB" sz="2000" b="1" dirty="0">
              <a:solidFill>
                <a:schemeClr val="tx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schemeClr val="tx1"/>
                </a:solidFill>
                <a:latin typeface="NTFPreCursive" panose="03000400000000000000" pitchFamily="66" charset="0"/>
              </a:rPr>
              <a:t>We will focus on</a:t>
            </a:r>
            <a:r>
              <a:rPr lang="en-GB" sz="2000" b="1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:</a:t>
            </a:r>
          </a:p>
          <a:p>
            <a:pPr marL="0" indent="0">
              <a:buNone/>
            </a:pPr>
            <a:endParaRPr lang="en-GB" sz="2000" b="1" dirty="0">
              <a:solidFill>
                <a:schemeClr val="tx1"/>
              </a:solidFill>
              <a:latin typeface="NTFPreCursive" panose="03000400000000000000" pitchFamily="66" charset="0"/>
            </a:endParaRPr>
          </a:p>
          <a:p>
            <a:r>
              <a:rPr lang="en-GB" sz="20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Newspaper Report – About a virus infiltrating the school network </a:t>
            </a:r>
            <a:endParaRPr lang="en-GB" sz="2000" dirty="0" smtClean="0">
              <a:solidFill>
                <a:schemeClr val="tx1"/>
              </a:solidFill>
              <a:latin typeface="NTFPreCursive" panose="03000400000000000000" pitchFamily="66" charset="0"/>
            </a:endParaRPr>
          </a:p>
          <a:p>
            <a:endParaRPr lang="en-GB" sz="2000" dirty="0">
              <a:solidFill>
                <a:schemeClr val="tx1"/>
              </a:solidFill>
              <a:latin typeface="NTFPreCursive" panose="03000400000000000000" pitchFamily="66" charset="0"/>
            </a:endParaRPr>
          </a:p>
          <a:p>
            <a:r>
              <a:rPr lang="en-GB" sz="20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Play script – Little Red Riding Hood using Google maps to find Grandma’s house</a:t>
            </a:r>
            <a:endParaRPr lang="en-GB" sz="2000" dirty="0" smtClean="0">
              <a:solidFill>
                <a:schemeClr val="tx1"/>
              </a:solidFill>
              <a:latin typeface="NTFPreCursive" panose="03000400000000000000" pitchFamily="66" charset="0"/>
            </a:endParaRPr>
          </a:p>
          <a:p>
            <a:endParaRPr lang="en-GB" sz="2000" dirty="0">
              <a:solidFill>
                <a:schemeClr val="tx1"/>
              </a:solidFill>
              <a:latin typeface="NTFPreCursive" panose="03000400000000000000" pitchFamily="66" charset="0"/>
            </a:endParaRPr>
          </a:p>
          <a:p>
            <a:r>
              <a:rPr lang="en-GB" sz="20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Narrative (thriller </a:t>
            </a:r>
            <a:r>
              <a:rPr lang="en-GB" sz="2000" smtClean="0">
                <a:solidFill>
                  <a:schemeClr val="tx1"/>
                </a:solidFill>
                <a:latin typeface="NTFPreCursive" panose="03000400000000000000" pitchFamily="66" charset="0"/>
              </a:rPr>
              <a:t>story)</a:t>
            </a:r>
            <a:endParaRPr lang="en-GB" sz="2000" dirty="0" smtClean="0">
              <a:solidFill>
                <a:schemeClr val="tx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endParaRPr lang="en-GB" sz="2000" dirty="0">
              <a:solidFill>
                <a:schemeClr val="tx1"/>
              </a:solidFill>
              <a:latin typeface="NTFPreCursive" panose="03000400000000000000" pitchFamily="66" charset="0"/>
            </a:endParaRPr>
          </a:p>
        </p:txBody>
      </p:sp>
      <p:sp>
        <p:nvSpPr>
          <p:cNvPr id="15" name="Content Placeholder 9"/>
          <p:cNvSpPr>
            <a:spLocks noGrp="1"/>
          </p:cNvSpPr>
          <p:nvPr>
            <p:ph sz="quarter" idx="2"/>
          </p:nvPr>
        </p:nvSpPr>
        <p:spPr>
          <a:xfrm>
            <a:off x="4581074" y="2916749"/>
            <a:ext cx="4242396" cy="3696178"/>
          </a:xfrm>
          <a:solidFill>
            <a:srgbClr val="92D0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Spelling rule: (KS2)</a:t>
            </a:r>
          </a:p>
          <a:p>
            <a:pPr marL="0" indent="0">
              <a:buNone/>
            </a:pPr>
            <a:r>
              <a:rPr lang="en-GB" sz="2000" b="1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We will focus on:</a:t>
            </a:r>
          </a:p>
          <a:p>
            <a:pPr marL="0" indent="0">
              <a:buNone/>
            </a:pPr>
            <a:endParaRPr lang="en-GB" sz="2000" b="1" dirty="0">
              <a:solidFill>
                <a:schemeClr val="tx1"/>
              </a:solidFill>
              <a:latin typeface="NTFPreCursive" panose="03000400000000000000" pitchFamily="66" charset="0"/>
            </a:endParaRPr>
          </a:p>
          <a:p>
            <a:pPr marL="342900" indent="-342900">
              <a:buAutoNum type="arabicPeriod"/>
            </a:pPr>
            <a:r>
              <a:rPr lang="en-GB" sz="20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Word </a:t>
            </a:r>
            <a:r>
              <a:rPr lang="en-GB" sz="2000" dirty="0">
                <a:solidFill>
                  <a:schemeClr val="tx1"/>
                </a:solidFill>
                <a:latin typeface="NTFPreCursive" panose="03000400000000000000" pitchFamily="66" charset="0"/>
              </a:rPr>
              <a:t>families based on common words, showing how words are related in form and </a:t>
            </a:r>
            <a:r>
              <a:rPr lang="en-GB" sz="20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meaning</a:t>
            </a:r>
          </a:p>
          <a:p>
            <a:pPr marL="342900" indent="-342900">
              <a:buAutoNum type="arabicPeriod"/>
            </a:pPr>
            <a:r>
              <a:rPr lang="en-GB" sz="20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Words that can be nouns and verbs</a:t>
            </a:r>
          </a:p>
          <a:p>
            <a:pPr marL="342900" indent="-342900">
              <a:buAutoNum type="arabicPeriod"/>
            </a:pPr>
            <a:r>
              <a:rPr lang="en-GB" sz="20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Words with a long /o/ sound spelt ‘</a:t>
            </a:r>
            <a:r>
              <a:rPr lang="en-GB" sz="2000" dirty="0" err="1" smtClean="0">
                <a:solidFill>
                  <a:schemeClr val="tx1"/>
                </a:solidFill>
                <a:latin typeface="NTFPreCursive" panose="03000400000000000000" pitchFamily="66" charset="0"/>
              </a:rPr>
              <a:t>ou</a:t>
            </a:r>
            <a:r>
              <a:rPr lang="en-GB" sz="20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’ or ‘</a:t>
            </a:r>
            <a:r>
              <a:rPr lang="en-GB" sz="2000" dirty="0" err="1" smtClean="0">
                <a:solidFill>
                  <a:schemeClr val="tx1"/>
                </a:solidFill>
                <a:latin typeface="NTFPreCursive" panose="03000400000000000000" pitchFamily="66" charset="0"/>
              </a:rPr>
              <a:t>ow</a:t>
            </a:r>
            <a:r>
              <a:rPr lang="en-GB" sz="20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’</a:t>
            </a:r>
          </a:p>
          <a:p>
            <a:pPr marL="342900" indent="-342900">
              <a:buAutoNum type="arabicPeriod"/>
            </a:pPr>
            <a:r>
              <a:rPr lang="en-GB" sz="20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Words ending in –</a:t>
            </a:r>
            <a:r>
              <a:rPr lang="en-GB" sz="2000" dirty="0" err="1" smtClean="0">
                <a:solidFill>
                  <a:schemeClr val="tx1"/>
                </a:solidFill>
                <a:latin typeface="NTFPreCursive" panose="03000400000000000000" pitchFamily="66" charset="0"/>
              </a:rPr>
              <a:t>ibly</a:t>
            </a:r>
            <a:endParaRPr lang="en-GB" sz="2000" dirty="0" smtClean="0">
              <a:solidFill>
                <a:schemeClr val="tx1"/>
              </a:solidFill>
              <a:latin typeface="NTFPreCursive" panose="03000400000000000000" pitchFamily="66" charset="0"/>
            </a:endParaRPr>
          </a:p>
          <a:p>
            <a:pPr marL="342900" indent="-342900">
              <a:buAutoNum type="arabicPeriod"/>
            </a:pPr>
            <a:endParaRPr lang="en-GB" sz="1800" dirty="0">
              <a:solidFill>
                <a:schemeClr val="tx1"/>
              </a:solidFill>
              <a:latin typeface="NTFPreCursive" panose="03000400000000000000" pitchFamily="66" charset="0"/>
            </a:endParaRPr>
          </a:p>
          <a:p>
            <a:pPr marL="342900" indent="-342900">
              <a:buAutoNum type="arabicPeriod"/>
            </a:pPr>
            <a:endParaRPr lang="en-GB" sz="1800" b="1" i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9" name="Picture 5" descr="C:\Users\Teacher\AppData\Local\Microsoft\Windows\INetCache\IE\SGRVI7KD\14223-illustration-of-a-pencil-pv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728" y="980728"/>
            <a:ext cx="591723" cy="59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84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4273"/>
            <a:ext cx="8229600" cy="873856"/>
          </a:xfrm>
        </p:spPr>
        <p:txBody>
          <a:bodyPr/>
          <a:lstStyle/>
          <a:p>
            <a:r>
              <a:rPr lang="en-GB" sz="54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Topic Title: Wider Curriculum</a:t>
            </a:r>
            <a:endParaRPr lang="en-GB" dirty="0">
              <a:solidFill>
                <a:schemeClr val="tx1"/>
              </a:solidFill>
              <a:latin typeface="NTFPreCursive" panose="03000400000000000000" pitchFamily="66" charset="0"/>
            </a:endParaRPr>
          </a:p>
        </p:txBody>
      </p:sp>
      <p:sp>
        <p:nvSpPr>
          <p:cNvPr id="6" name="Content Placeholder 9"/>
          <p:cNvSpPr>
            <a:spLocks noGrp="1"/>
          </p:cNvSpPr>
          <p:nvPr>
            <p:ph sz="half" idx="1"/>
          </p:nvPr>
        </p:nvSpPr>
        <p:spPr>
          <a:xfrm>
            <a:off x="366391" y="908130"/>
            <a:ext cx="4172272" cy="4825126"/>
          </a:xfrm>
          <a:solidFill>
            <a:srgbClr val="00B0F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PSHE: Relationships </a:t>
            </a:r>
          </a:p>
          <a:p>
            <a:pPr marL="0" indent="0">
              <a:buNone/>
            </a:pPr>
            <a:r>
              <a:rPr lang="en-GB" sz="2400" b="1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We are learning about:</a:t>
            </a:r>
          </a:p>
          <a:p>
            <a:pPr marL="0" indent="0">
              <a:buNone/>
            </a:pPr>
            <a:endParaRPr lang="en-GB" sz="2400" b="1" dirty="0">
              <a:solidFill>
                <a:schemeClr val="tx1"/>
              </a:solidFill>
              <a:latin typeface="NTFPreCursive" panose="03000400000000000000" pitchFamily="66" charset="0"/>
            </a:endParaRPr>
          </a:p>
          <a:p>
            <a:r>
              <a:rPr lang="en-GB" sz="24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What is mental health?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My mental health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Love and loss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Power and control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Being online: Real or fake? Safe or unsafe?</a:t>
            </a:r>
          </a:p>
          <a:p>
            <a:r>
              <a:rPr lang="en-GB" sz="24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Using technology responsibly</a:t>
            </a:r>
            <a:endParaRPr lang="en-GB" sz="2400" dirty="0">
              <a:solidFill>
                <a:schemeClr val="tx1"/>
              </a:solidFill>
              <a:latin typeface="NTFPreCursive" panose="03000400000000000000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8200" y="911348"/>
            <a:ext cx="4172272" cy="58300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Content Placeholder 9"/>
          <p:cNvSpPr txBox="1">
            <a:spLocks/>
          </p:cNvSpPr>
          <p:nvPr/>
        </p:nvSpPr>
        <p:spPr>
          <a:xfrm>
            <a:off x="366391" y="5877272"/>
            <a:ext cx="4172272" cy="811614"/>
          </a:xfrm>
          <a:prstGeom prst="rect">
            <a:avLst/>
          </a:prstGeom>
          <a:solidFill>
            <a:srgbClr val="92D050"/>
          </a:solidFill>
          <a:ln w="38100" cap="flat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2000" b="1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R.E</a:t>
            </a:r>
          </a:p>
          <a:p>
            <a:pPr marL="0" indent="0">
              <a:buClr>
                <a:srgbClr val="0BD0D9"/>
              </a:buClr>
              <a:buFont typeface="Wingdings 2"/>
              <a:buNone/>
            </a:pPr>
            <a:r>
              <a:rPr lang="en-GB" sz="20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We are learning about religious leaders.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48200" y="903176"/>
            <a:ext cx="397159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NTFPreCursivefk" panose="03000400000000000000" pitchFamily="66" charset="0"/>
              </a:rPr>
              <a:t>Music</a:t>
            </a:r>
            <a:r>
              <a:rPr lang="en-GB" sz="2400" b="1" dirty="0" smtClean="0">
                <a:latin typeface="NTFPreCursivefk" panose="03000400000000000000" pitchFamily="66" charset="0"/>
              </a:rPr>
              <a:t>: Music and Me</a:t>
            </a:r>
          </a:p>
          <a:p>
            <a:r>
              <a:rPr lang="en-GB" sz="2400" b="1" dirty="0" smtClean="0">
                <a:latin typeface="NTFPreCursivefk" panose="03000400000000000000" pitchFamily="66" charset="0"/>
              </a:rPr>
              <a:t>We are learning to:</a:t>
            </a:r>
          </a:p>
          <a:p>
            <a:endParaRPr lang="en-GB" sz="2400" dirty="0" smtClean="0">
              <a:latin typeface="NTFPreCursivefk" panose="03000400000000000000" pitchFamily="66" charset="0"/>
            </a:endParaRPr>
          </a:p>
          <a:p>
            <a:pPr marL="342900" indent="-342900">
              <a:buAutoNum type="arabicPeriod"/>
            </a:pPr>
            <a:r>
              <a:rPr lang="en-GB" sz="2400" dirty="0" smtClean="0">
                <a:latin typeface="NTFPreCursivefk" panose="03000400000000000000" pitchFamily="66" charset="0"/>
              </a:rPr>
              <a:t>Listen </a:t>
            </a:r>
            <a:r>
              <a:rPr lang="en-GB" sz="2400" dirty="0">
                <a:latin typeface="NTFPreCursivefk" panose="03000400000000000000" pitchFamily="66" charset="0"/>
              </a:rPr>
              <a:t>and </a:t>
            </a:r>
            <a:r>
              <a:rPr lang="en-GB" sz="2400" dirty="0" smtClean="0">
                <a:latin typeface="NTFPreCursivefk" panose="03000400000000000000" pitchFamily="66" charset="0"/>
              </a:rPr>
              <a:t>Appraise</a:t>
            </a:r>
          </a:p>
          <a:p>
            <a:endParaRPr lang="en-GB" sz="2400" dirty="0">
              <a:latin typeface="NTFPreCursivefk" panose="03000400000000000000" pitchFamily="66" charset="0"/>
            </a:endParaRPr>
          </a:p>
          <a:p>
            <a:endParaRPr lang="en-GB" sz="2400" dirty="0" smtClean="0">
              <a:latin typeface="NTFPreCursivefk" panose="03000400000000000000" pitchFamily="66" charset="0"/>
            </a:endParaRPr>
          </a:p>
          <a:p>
            <a:endParaRPr lang="en-GB" sz="2400" dirty="0" smtClean="0">
              <a:latin typeface="NTFPreCursivefk" panose="03000400000000000000" pitchFamily="66" charset="0"/>
            </a:endParaRPr>
          </a:p>
          <a:p>
            <a:r>
              <a:rPr lang="en-GB" sz="2400" dirty="0" smtClean="0">
                <a:latin typeface="NTFPreCursivefk" panose="03000400000000000000" pitchFamily="66" charset="0"/>
              </a:rPr>
              <a:t>2</a:t>
            </a:r>
            <a:r>
              <a:rPr lang="en-GB" sz="2400" dirty="0">
                <a:latin typeface="NTFPreCursivefk" panose="03000400000000000000" pitchFamily="66" charset="0"/>
              </a:rPr>
              <a:t>. </a:t>
            </a:r>
            <a:r>
              <a:rPr lang="en-GB" sz="2400" dirty="0" smtClean="0">
                <a:latin typeface="NTFPreCursivefk" panose="03000400000000000000" pitchFamily="66" charset="0"/>
              </a:rPr>
              <a:t>Get to know the artists – inspirational women in the music industry </a:t>
            </a:r>
          </a:p>
          <a:p>
            <a:endParaRPr lang="en-GB" sz="2400" dirty="0">
              <a:latin typeface="NTFPreCursivefk" panose="03000400000000000000" pitchFamily="66" charset="0"/>
            </a:endParaRPr>
          </a:p>
          <a:p>
            <a:r>
              <a:rPr lang="en-GB" sz="2400" dirty="0">
                <a:latin typeface="NTFPreCursivefk" panose="03000400000000000000" pitchFamily="66" charset="0"/>
              </a:rPr>
              <a:t>3. </a:t>
            </a:r>
            <a:r>
              <a:rPr lang="en-GB" sz="2400" dirty="0" smtClean="0">
                <a:latin typeface="NTFPreCursivefk" panose="03000400000000000000" pitchFamily="66" charset="0"/>
              </a:rPr>
              <a:t>Create own music </a:t>
            </a:r>
          </a:p>
          <a:p>
            <a:endParaRPr lang="en-GB" sz="2400" dirty="0">
              <a:latin typeface="NTFPreCursivefk" panose="03000400000000000000" pitchFamily="66" charset="0"/>
            </a:endParaRPr>
          </a:p>
          <a:p>
            <a:r>
              <a:rPr lang="en-GB" sz="2400" dirty="0" smtClean="0">
                <a:latin typeface="NTFPreCursivefk" panose="03000400000000000000" pitchFamily="66" charset="0"/>
              </a:rPr>
              <a:t>4. Perform, share and present</a:t>
            </a:r>
            <a:endParaRPr lang="en-GB" sz="2400" dirty="0">
              <a:latin typeface="NTFPreCursivefk" panose="03000400000000000000" pitchFamily="66" charset="0"/>
            </a:endParaRPr>
          </a:p>
          <a:p>
            <a:endParaRPr lang="en-GB" sz="2400" dirty="0">
              <a:latin typeface="NTFPreCursivefk" panose="03000400000000000000" pitchFamily="66" charset="0"/>
            </a:endParaRPr>
          </a:p>
          <a:p>
            <a:endParaRPr lang="en-GB" sz="2400" b="1" dirty="0">
              <a:latin typeface="NTFPreCursivefk" panose="03000400000000000000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9927" y="2561092"/>
            <a:ext cx="382224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002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397"/>
            <a:ext cx="8229600" cy="801848"/>
          </a:xfrm>
        </p:spPr>
        <p:txBody>
          <a:bodyPr>
            <a:normAutofit fontScale="90000"/>
          </a:bodyPr>
          <a:lstStyle/>
          <a:p>
            <a:r>
              <a:rPr lang="en-GB" sz="54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Topic Title: Wider Curriculum</a:t>
            </a:r>
            <a:endParaRPr lang="en-GB" dirty="0">
              <a:solidFill>
                <a:schemeClr val="tx1"/>
              </a:solidFill>
              <a:latin typeface="NTFPreCursive" panose="03000400000000000000" pitchFamily="66" charset="0"/>
            </a:endParaRPr>
          </a:p>
        </p:txBody>
      </p:sp>
      <p:sp>
        <p:nvSpPr>
          <p:cNvPr id="6" name="Content Placeholder 9"/>
          <p:cNvSpPr>
            <a:spLocks noGrp="1"/>
          </p:cNvSpPr>
          <p:nvPr>
            <p:ph sz="half" idx="1"/>
          </p:nvPr>
        </p:nvSpPr>
        <p:spPr>
          <a:xfrm>
            <a:off x="433227" y="908720"/>
            <a:ext cx="4038600" cy="5704965"/>
          </a:xfrm>
          <a:solidFill>
            <a:srgbClr val="00B0F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400" b="1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P.E: Striking/ Fielding Games</a:t>
            </a:r>
          </a:p>
          <a:p>
            <a:pPr marL="0" indent="0">
              <a:buNone/>
            </a:pPr>
            <a:r>
              <a:rPr lang="en-GB" sz="2400" b="1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We are learning to: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• Consolidate </a:t>
            </a:r>
            <a:r>
              <a:rPr lang="en-GB" sz="2400" dirty="0">
                <a:solidFill>
                  <a:schemeClr val="tx1"/>
                </a:solidFill>
                <a:latin typeface="NTFPreCursive" panose="03000400000000000000" pitchFamily="66" charset="0"/>
              </a:rPr>
              <a:t>passing, receiving, moving and dribbling to maintain possession. 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• Consolidate </a:t>
            </a:r>
            <a:r>
              <a:rPr lang="en-GB" sz="2400" dirty="0">
                <a:solidFill>
                  <a:schemeClr val="tx1"/>
                </a:solidFill>
                <a:latin typeface="NTFPreCursive" panose="03000400000000000000" pitchFamily="66" charset="0"/>
              </a:rPr>
              <a:t>defending and defensive tactics. 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• Create</a:t>
            </a:r>
            <a:r>
              <a:rPr lang="en-GB" sz="2400" dirty="0">
                <a:solidFill>
                  <a:schemeClr val="tx1"/>
                </a:solidFill>
                <a:latin typeface="NTFPreCursive" panose="03000400000000000000" pitchFamily="66" charset="0"/>
              </a:rPr>
              <a:t>, understand and apply attacking tactics in game situations. 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• Create</a:t>
            </a:r>
            <a:r>
              <a:rPr lang="en-GB" sz="2400" dirty="0">
                <a:solidFill>
                  <a:schemeClr val="tx1"/>
                </a:solidFill>
                <a:latin typeface="NTFPreCursive" panose="03000400000000000000" pitchFamily="66" charset="0"/>
              </a:rPr>
              <a:t>, understand and apply defending tactics in game situations. 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• Consolidate </a:t>
            </a:r>
            <a:r>
              <a:rPr lang="en-GB" sz="2400" dirty="0">
                <a:solidFill>
                  <a:schemeClr val="tx1"/>
                </a:solidFill>
                <a:latin typeface="NTFPreCursive" panose="03000400000000000000" pitchFamily="66" charset="0"/>
              </a:rPr>
              <a:t>attacking and defending in games. 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• Develop </a:t>
            </a:r>
            <a:r>
              <a:rPr lang="en-GB" sz="2400" dirty="0">
                <a:solidFill>
                  <a:schemeClr val="tx1"/>
                </a:solidFill>
                <a:latin typeface="NTFPreCursive" panose="03000400000000000000" pitchFamily="66" charset="0"/>
              </a:rPr>
              <a:t>officiating. 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• Organise formations, </a:t>
            </a:r>
            <a:r>
              <a:rPr lang="en-GB" sz="2400" dirty="0">
                <a:solidFill>
                  <a:schemeClr val="tx1"/>
                </a:solidFill>
                <a:latin typeface="NTFPreCursive" panose="03000400000000000000" pitchFamily="66" charset="0"/>
              </a:rPr>
              <a:t>decide tactics, manage teams and officiate games.</a:t>
            </a:r>
          </a:p>
          <a:p>
            <a:pPr marL="0" indent="0">
              <a:buNone/>
            </a:pPr>
            <a:endParaRPr lang="en-GB" sz="1800" b="1" dirty="0" smtClean="0">
              <a:solidFill>
                <a:schemeClr val="tx1"/>
              </a:solidFill>
              <a:latin typeface="NTFPreCursive" panose="03000400000000000000" pitchFamily="66" charset="0"/>
            </a:endParaRPr>
          </a:p>
          <a:p>
            <a:endParaRPr lang="en-GB" sz="1800" b="1" dirty="0">
              <a:solidFill>
                <a:schemeClr val="tx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endParaRPr lang="en-GB" sz="1800" b="1" dirty="0" smtClean="0">
              <a:solidFill>
                <a:schemeClr val="tx1"/>
              </a:solidFill>
              <a:latin typeface="NTFPreCursive" panose="03000400000000000000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8200" y="908720"/>
            <a:ext cx="4072105" cy="57049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29317" y="908720"/>
            <a:ext cx="397159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latin typeface="NTFPreCursive" panose="03000400000000000000" pitchFamily="66" charset="0"/>
              </a:rPr>
              <a:t>Computing: </a:t>
            </a:r>
            <a:r>
              <a:rPr lang="en-GB" sz="2200" b="1" dirty="0" err="1" smtClean="0">
                <a:latin typeface="NTFPreCursive" panose="03000400000000000000" pitchFamily="66" charset="0"/>
              </a:rPr>
              <a:t>iProgram</a:t>
            </a:r>
            <a:r>
              <a:rPr lang="en-GB" sz="2200" b="1" dirty="0" smtClean="0">
                <a:latin typeface="NTFPreCursive" panose="03000400000000000000" pitchFamily="66" charset="0"/>
              </a:rPr>
              <a:t> (unit 2)</a:t>
            </a:r>
          </a:p>
          <a:p>
            <a:r>
              <a:rPr lang="en-GB" sz="2200" b="1" dirty="0" smtClean="0">
                <a:latin typeface="NTFPreCursive" panose="03000400000000000000" pitchFamily="66" charset="0"/>
              </a:rPr>
              <a:t>We are learning to:</a:t>
            </a:r>
            <a:endParaRPr lang="en-GB" sz="2200" b="1" dirty="0">
              <a:latin typeface="NTFPreCursive" panose="03000400000000000000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 dirty="0" smtClean="0">
                <a:latin typeface="NTFPreCursive" panose="03000400000000000000" pitchFamily="66" charset="0"/>
              </a:rPr>
              <a:t>Design, write and debug programs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 dirty="0" smtClean="0">
                <a:latin typeface="NTFPreCursive" panose="03000400000000000000" pitchFamily="66" charset="0"/>
              </a:rPr>
              <a:t>Use sequence, selection and repetition in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 dirty="0" smtClean="0">
                <a:latin typeface="NTFPreCursive" panose="03000400000000000000" pitchFamily="66" charset="0"/>
              </a:rPr>
              <a:t>Use logical reasoning to explain how some simple algorithms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 dirty="0" smtClean="0">
                <a:latin typeface="NTFPreCursive" panose="03000400000000000000" pitchFamily="66" charset="0"/>
              </a:rPr>
              <a:t>Understand computer networks including the internet </a:t>
            </a:r>
            <a:endParaRPr lang="en-GB" sz="2100" dirty="0">
              <a:latin typeface="NTFPreCursive" panose="03000400000000000000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 dirty="0" smtClean="0">
                <a:latin typeface="NTFPreCursive" panose="03000400000000000000" pitchFamily="66" charset="0"/>
              </a:rPr>
              <a:t>Select, use and combine a variety of software (including internet services) on a range of digital devices to design and create a range of programs, systems and content</a:t>
            </a:r>
          </a:p>
        </p:txBody>
      </p:sp>
    </p:spTree>
    <p:extLst>
      <p:ext uri="{BB962C8B-B14F-4D97-AF65-F5344CB8AC3E}">
        <p14:creationId xmlns:p14="http://schemas.microsoft.com/office/powerpoint/2010/main" val="1204155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04" y="-387424"/>
            <a:ext cx="9036496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Topic Title: Blood Heart</a:t>
            </a:r>
            <a:endParaRPr lang="en-GB" sz="4000" dirty="0">
              <a:solidFill>
                <a:schemeClr val="tx1"/>
              </a:solidFill>
              <a:latin typeface="NTFPreCursive" panose="03000400000000000000" pitchFamily="66" charset="0"/>
            </a:endParaRPr>
          </a:p>
        </p:txBody>
      </p:sp>
      <p:sp>
        <p:nvSpPr>
          <p:cNvPr id="13" name="Content Placeholder 9"/>
          <p:cNvSpPr>
            <a:spLocks noGrp="1"/>
          </p:cNvSpPr>
          <p:nvPr>
            <p:ph sz="quarter" idx="2"/>
          </p:nvPr>
        </p:nvSpPr>
        <p:spPr>
          <a:xfrm>
            <a:off x="128568" y="755575"/>
            <a:ext cx="4299416" cy="5859289"/>
          </a:xfr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Science:</a:t>
            </a:r>
            <a:endParaRPr lang="en-GB" sz="2000" dirty="0">
              <a:solidFill>
                <a:schemeClr val="tx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schemeClr val="tx1"/>
                </a:solidFill>
                <a:latin typeface="NTFPreCursive" panose="03000400000000000000" pitchFamily="66" charset="0"/>
              </a:rPr>
              <a:t>We will focus on</a:t>
            </a:r>
            <a:r>
              <a:rPr lang="en-GB" sz="2000" b="1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:</a:t>
            </a:r>
          </a:p>
          <a:p>
            <a:pPr marL="0" indent="0">
              <a:buNone/>
            </a:pPr>
            <a:endParaRPr lang="en-GB" sz="2000" b="1" dirty="0">
              <a:solidFill>
                <a:schemeClr val="tx1"/>
              </a:solidFill>
              <a:latin typeface="NTFPreCursive" panose="03000400000000000000" pitchFamily="66" charset="0"/>
            </a:endParaRPr>
          </a:p>
          <a:p>
            <a:r>
              <a:rPr lang="en-GB" sz="20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Heart dissection </a:t>
            </a:r>
          </a:p>
          <a:p>
            <a:r>
              <a:rPr lang="en-GB" sz="20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Parts of the circulatory system</a:t>
            </a:r>
          </a:p>
          <a:p>
            <a:r>
              <a:rPr lang="en-GB" sz="20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Scatter graphs</a:t>
            </a:r>
          </a:p>
          <a:p>
            <a:r>
              <a:rPr lang="en-GB" sz="20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Components of blood</a:t>
            </a:r>
          </a:p>
          <a:p>
            <a:r>
              <a:rPr lang="en-GB" sz="20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ABO blood groups</a:t>
            </a:r>
          </a:p>
          <a:p>
            <a:r>
              <a:rPr lang="en-GB" sz="20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Blood flow</a:t>
            </a:r>
          </a:p>
          <a:p>
            <a:r>
              <a:rPr lang="en-GB" sz="20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Animations</a:t>
            </a:r>
          </a:p>
          <a:p>
            <a:r>
              <a:rPr lang="en-GB" sz="20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Acceleration and deceleration</a:t>
            </a:r>
          </a:p>
          <a:p>
            <a:r>
              <a:rPr lang="en-GB" sz="20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Unhealthy substances</a:t>
            </a:r>
          </a:p>
          <a:p>
            <a:r>
              <a:rPr lang="en-GB" sz="20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Fact files</a:t>
            </a:r>
          </a:p>
          <a:p>
            <a:r>
              <a:rPr lang="en-GB" sz="20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The future </a:t>
            </a:r>
          </a:p>
          <a:p>
            <a:endParaRPr lang="en-GB" sz="2000" dirty="0" smtClean="0">
              <a:solidFill>
                <a:schemeClr val="tx1"/>
              </a:solidFill>
              <a:latin typeface="NTFPreCursive" panose="03000400000000000000" pitchFamily="66" charset="0"/>
            </a:endParaRPr>
          </a:p>
          <a:p>
            <a:endParaRPr lang="en-GB" sz="1600" b="1" dirty="0" smtClean="0">
              <a:solidFill>
                <a:schemeClr val="tx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endParaRPr lang="en-GB" sz="1600" b="1" dirty="0">
              <a:solidFill>
                <a:schemeClr val="tx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endParaRPr lang="en-GB" sz="1600" b="1" dirty="0" smtClean="0">
              <a:solidFill>
                <a:schemeClr val="tx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endParaRPr lang="en-GB" sz="1600" b="1" dirty="0">
              <a:solidFill>
                <a:schemeClr val="tx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endParaRPr lang="en-GB" sz="1600" b="1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0" y="2492896"/>
            <a:ext cx="4320480" cy="412196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25752" y="2518637"/>
            <a:ext cx="432048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NTFPreCursive" panose="03000400000000000000" pitchFamily="66" charset="0"/>
              </a:rPr>
              <a:t>Design and Technology:</a:t>
            </a:r>
            <a:endParaRPr lang="en-GB" sz="2000" dirty="0">
              <a:latin typeface="NTFPreCursive" panose="03000400000000000000" pitchFamily="66" charset="0"/>
            </a:endParaRPr>
          </a:p>
          <a:p>
            <a:r>
              <a:rPr lang="en-GB" sz="2000" b="1" dirty="0">
                <a:latin typeface="NTFPreCursive" panose="03000400000000000000" pitchFamily="66" charset="0"/>
              </a:rPr>
              <a:t>We will focus on</a:t>
            </a:r>
            <a:r>
              <a:rPr lang="en-GB" sz="2000" b="1" dirty="0" smtClean="0">
                <a:latin typeface="NTFPreCursive" panose="03000400000000000000" pitchFamily="66" charset="0"/>
              </a:rPr>
              <a:t>:</a:t>
            </a:r>
          </a:p>
          <a:p>
            <a:endParaRPr lang="en-GB" sz="2000" b="1" dirty="0">
              <a:latin typeface="NTFPreCursive" panose="03000400000000000000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NTFPreCursive" panose="03000400000000000000" pitchFamily="66" charset="0"/>
              </a:rPr>
              <a:t>Stethoscopes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NTFPreCursive" panose="03000400000000000000" pitchFamily="66" charset="0"/>
              </a:rPr>
              <a:t>Heart-healthy foods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NTFPreCursive" panose="03000400000000000000" pitchFamily="66" charset="0"/>
              </a:rPr>
              <a:t>Large-scale models</a:t>
            </a:r>
            <a:endParaRPr lang="en-GB" dirty="0">
              <a:latin typeface="NTFPreCursive" panose="03000400000000000000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latin typeface="NTFPreCursive" panose="03000400000000000000" pitchFamily="66" charset="0"/>
            </a:endParaRPr>
          </a:p>
          <a:p>
            <a:pPr lvl="0"/>
            <a:r>
              <a:rPr lang="en-GB" sz="2000" b="1" dirty="0" smtClean="0">
                <a:solidFill>
                  <a:prstClr val="black"/>
                </a:solidFill>
                <a:latin typeface="NTFPreCursive" panose="03000400000000000000" pitchFamily="66" charset="0"/>
              </a:rPr>
              <a:t>Art and Design:</a:t>
            </a:r>
            <a:endParaRPr lang="en-GB" sz="2000" dirty="0">
              <a:solidFill>
                <a:prstClr val="black"/>
              </a:solidFill>
              <a:latin typeface="NTFPreCursive" panose="03000400000000000000" pitchFamily="66" charset="0"/>
            </a:endParaRPr>
          </a:p>
          <a:p>
            <a:pPr lvl="0"/>
            <a:r>
              <a:rPr lang="en-GB" sz="2000" b="1" dirty="0">
                <a:solidFill>
                  <a:prstClr val="black"/>
                </a:solidFill>
                <a:latin typeface="NTFPreCursive" panose="03000400000000000000" pitchFamily="66" charset="0"/>
              </a:rPr>
              <a:t>We will focus on:</a:t>
            </a:r>
          </a:p>
          <a:p>
            <a:pPr lvl="0"/>
            <a:endParaRPr lang="en-GB" sz="2000" b="1" dirty="0">
              <a:solidFill>
                <a:prstClr val="black"/>
              </a:solidFill>
              <a:latin typeface="NTFPreCursive" panose="03000400000000000000" pitchFamily="66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prstClr val="black"/>
                </a:solidFill>
                <a:latin typeface="NTFPreCursive" panose="03000400000000000000" pitchFamily="66" charset="0"/>
              </a:rPr>
              <a:t>Modelling the heart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prstClr val="black"/>
                </a:solidFill>
                <a:latin typeface="NTFPreCursive" panose="03000400000000000000" pitchFamily="66" charset="0"/>
              </a:rPr>
              <a:t>Blood red artwork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prstClr val="black"/>
              </a:solidFill>
              <a:latin typeface="NTFPreCursive" panose="03000400000000000000" pitchFamily="66" charset="0"/>
            </a:endParaRPr>
          </a:p>
          <a:p>
            <a:endParaRPr lang="en-GB" dirty="0"/>
          </a:p>
        </p:txBody>
      </p:sp>
      <p:pic>
        <p:nvPicPr>
          <p:cNvPr id="2" name="Picture 2" descr="Blood He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65680"/>
            <a:ext cx="2115616" cy="211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9009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223" y="116632"/>
            <a:ext cx="8229600" cy="708688"/>
          </a:xfrm>
        </p:spPr>
        <p:txBody>
          <a:bodyPr>
            <a:noAutofit/>
          </a:bodyPr>
          <a:lstStyle/>
          <a:p>
            <a:pPr algn="ctr"/>
            <a:r>
              <a:rPr lang="en-GB" sz="32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Topic Title: Key Topic </a:t>
            </a:r>
            <a:r>
              <a:rPr lang="en-GB" sz="3200" dirty="0">
                <a:solidFill>
                  <a:schemeClr val="tx1"/>
                </a:solidFill>
                <a:latin typeface="NTFPreCursive" panose="03000400000000000000" pitchFamily="66" charset="0"/>
              </a:rPr>
              <a:t>V</a:t>
            </a:r>
            <a:r>
              <a:rPr lang="en-GB" sz="32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ocabulary for Blood Heart</a:t>
            </a:r>
            <a:endParaRPr lang="en-GB" sz="3200" dirty="0">
              <a:solidFill>
                <a:schemeClr val="tx1"/>
              </a:solidFill>
              <a:latin typeface="NTFPreCursive" panose="030004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69336"/>
            <a:ext cx="1944216" cy="5700024"/>
          </a:xfrm>
          <a:solidFill>
            <a:srgbClr val="00B0F0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b="1" dirty="0" smtClean="0">
                <a:latin typeface="NTFPreCursive" panose="03000400000000000000" pitchFamily="66" charset="0"/>
              </a:rPr>
              <a:t>Key Topic Vocabulary </a:t>
            </a:r>
          </a:p>
          <a:p>
            <a:r>
              <a:rPr lang="en-GB" sz="1800" dirty="0" smtClean="0">
                <a:latin typeface="NTFPreCursivefk" panose="03000400000000000000" pitchFamily="66" charset="0"/>
              </a:rPr>
              <a:t>Antibody</a:t>
            </a:r>
          </a:p>
          <a:p>
            <a:r>
              <a:rPr lang="en-GB" sz="1800" dirty="0" smtClean="0">
                <a:latin typeface="NTFPreCursivefk" panose="03000400000000000000" pitchFamily="66" charset="0"/>
              </a:rPr>
              <a:t>Aorta</a:t>
            </a:r>
          </a:p>
          <a:p>
            <a:r>
              <a:rPr lang="en-GB" sz="1800" dirty="0" smtClean="0">
                <a:latin typeface="NTFPreCursivefk" panose="03000400000000000000" pitchFamily="66" charset="0"/>
              </a:rPr>
              <a:t>Artery</a:t>
            </a:r>
          </a:p>
          <a:p>
            <a:r>
              <a:rPr lang="en-GB" sz="1800" dirty="0" smtClean="0">
                <a:latin typeface="NTFPreCursivefk" panose="03000400000000000000" pitchFamily="66" charset="0"/>
              </a:rPr>
              <a:t>Bacteria</a:t>
            </a:r>
          </a:p>
          <a:p>
            <a:r>
              <a:rPr lang="en-GB" sz="1800" dirty="0" smtClean="0">
                <a:latin typeface="NTFPreCursivefk" panose="03000400000000000000" pitchFamily="66" charset="0"/>
              </a:rPr>
              <a:t>Balanced diet</a:t>
            </a:r>
          </a:p>
          <a:p>
            <a:r>
              <a:rPr lang="en-GB" sz="1800" dirty="0" smtClean="0">
                <a:latin typeface="NTFPreCursivefk" panose="03000400000000000000" pitchFamily="66" charset="0"/>
              </a:rPr>
              <a:t>Blood</a:t>
            </a:r>
          </a:p>
          <a:p>
            <a:r>
              <a:rPr lang="en-GB" sz="1800" dirty="0" smtClean="0">
                <a:latin typeface="NTFPreCursivefk" panose="03000400000000000000" pitchFamily="66" charset="0"/>
              </a:rPr>
              <a:t>Blood donation</a:t>
            </a:r>
          </a:p>
          <a:p>
            <a:r>
              <a:rPr lang="en-GB" sz="1800" dirty="0" smtClean="0">
                <a:latin typeface="NTFPreCursivefk" panose="03000400000000000000" pitchFamily="66" charset="0"/>
              </a:rPr>
              <a:t>Blood group</a:t>
            </a:r>
          </a:p>
          <a:p>
            <a:r>
              <a:rPr lang="en-GB" sz="1800" dirty="0" smtClean="0">
                <a:latin typeface="NTFPreCursivefk" panose="03000400000000000000" pitchFamily="66" charset="0"/>
              </a:rPr>
              <a:t>Bloodstream</a:t>
            </a:r>
          </a:p>
          <a:p>
            <a:r>
              <a:rPr lang="en-GB" sz="1800" dirty="0" smtClean="0">
                <a:latin typeface="NTFPreCursivefk" panose="03000400000000000000" pitchFamily="66" charset="0"/>
              </a:rPr>
              <a:t>Blood transfusion</a:t>
            </a:r>
          </a:p>
          <a:p>
            <a:r>
              <a:rPr lang="en-GB" sz="1800" dirty="0" smtClean="0">
                <a:latin typeface="NTFPreCursivefk" panose="03000400000000000000" pitchFamily="66" charset="0"/>
              </a:rPr>
              <a:t>Blood vessel</a:t>
            </a:r>
          </a:p>
          <a:p>
            <a:r>
              <a:rPr lang="en-GB" sz="1800" dirty="0">
                <a:latin typeface="NTFPreCursivefk" panose="03000400000000000000" pitchFamily="66" charset="0"/>
              </a:rPr>
              <a:t>Carbon dioxide</a:t>
            </a:r>
          </a:p>
          <a:p>
            <a:r>
              <a:rPr lang="en-GB" sz="1800" dirty="0" smtClean="0">
                <a:latin typeface="NTFPreCursivefk" panose="03000400000000000000" pitchFamily="66" charset="0"/>
              </a:rPr>
              <a:t>Chamber</a:t>
            </a:r>
          </a:p>
          <a:p>
            <a:r>
              <a:rPr lang="en-GB" sz="1800" dirty="0">
                <a:latin typeface="NTFPreCursivefk" panose="03000400000000000000" pitchFamily="66" charset="0"/>
              </a:rPr>
              <a:t>Chemical </a:t>
            </a:r>
          </a:p>
          <a:p>
            <a:endParaRPr lang="en-GB" sz="1800" dirty="0">
              <a:latin typeface="NTFPreCursivefk" panose="03000400000000000000" pitchFamily="66" charset="0"/>
            </a:endParaRPr>
          </a:p>
          <a:p>
            <a:endParaRPr lang="en-GB" sz="1800" dirty="0" smtClean="0">
              <a:latin typeface="NTFPreCursivefk" panose="03000400000000000000" pitchFamily="66" charset="0"/>
            </a:endParaRPr>
          </a:p>
          <a:p>
            <a:endParaRPr lang="en-GB" sz="1800" dirty="0" smtClean="0">
              <a:latin typeface="NTFPreCursivefk" panose="03000400000000000000" pitchFamily="66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330933" y="964499"/>
            <a:ext cx="2034642" cy="5700023"/>
          </a:xfrm>
          <a:prstGeom prst="rect">
            <a:avLst/>
          </a:prstGeom>
          <a:solidFill>
            <a:srgbClr val="0070C0"/>
          </a:solidFill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1800" b="1" dirty="0" smtClean="0">
                <a:latin typeface="NTFPreCursive" panose="03000400000000000000" pitchFamily="66" charset="0"/>
              </a:rPr>
              <a:t>Key Topic Vocabulary </a:t>
            </a:r>
          </a:p>
          <a:p>
            <a:r>
              <a:rPr lang="en-GB" sz="1800" dirty="0">
                <a:latin typeface="NTFPreCursivefk" panose="03000400000000000000" pitchFamily="66" charset="0"/>
              </a:rPr>
              <a:t>Chest cavity</a:t>
            </a:r>
          </a:p>
          <a:p>
            <a:r>
              <a:rPr lang="en-GB" sz="1800" dirty="0" smtClean="0">
                <a:latin typeface="NTFPreCursivefk" panose="03000400000000000000" pitchFamily="66" charset="0"/>
              </a:rPr>
              <a:t>Cigarette</a:t>
            </a:r>
            <a:endParaRPr lang="en-GB" sz="1800" dirty="0">
              <a:latin typeface="NTFPreCursivefk" panose="03000400000000000000" pitchFamily="66" charset="0"/>
            </a:endParaRPr>
          </a:p>
          <a:p>
            <a:r>
              <a:rPr lang="en-GB" sz="1800" dirty="0">
                <a:latin typeface="NTFPreCursivefk" panose="03000400000000000000" pitchFamily="66" charset="0"/>
              </a:rPr>
              <a:t>Circulation</a:t>
            </a:r>
          </a:p>
          <a:p>
            <a:r>
              <a:rPr lang="en-GB" sz="1800" dirty="0">
                <a:latin typeface="NTFPreCursivefk" panose="03000400000000000000" pitchFamily="66" charset="0"/>
              </a:rPr>
              <a:t>Circulatory system</a:t>
            </a:r>
          </a:p>
          <a:p>
            <a:r>
              <a:rPr lang="en-GB" sz="1800" dirty="0" smtClean="0">
                <a:latin typeface="NTFPreCursivefk" panose="03000400000000000000" pitchFamily="66" charset="0"/>
              </a:rPr>
              <a:t>Deoxygenated</a:t>
            </a:r>
          </a:p>
          <a:p>
            <a:r>
              <a:rPr lang="en-GB" sz="1800" dirty="0" smtClean="0">
                <a:latin typeface="NTFPreCursivefk" panose="03000400000000000000" pitchFamily="66" charset="0"/>
              </a:rPr>
              <a:t>Disease </a:t>
            </a:r>
          </a:p>
          <a:p>
            <a:r>
              <a:rPr lang="en-GB" sz="1800" dirty="0" smtClean="0">
                <a:latin typeface="NTFPreCursivefk" panose="03000400000000000000" pitchFamily="66" charset="0"/>
              </a:rPr>
              <a:t>Exercise</a:t>
            </a:r>
          </a:p>
          <a:p>
            <a:r>
              <a:rPr lang="en-GB" sz="1800" dirty="0" smtClean="0">
                <a:latin typeface="NTFPreCursivefk" panose="03000400000000000000" pitchFamily="66" charset="0"/>
              </a:rPr>
              <a:t>Fungi</a:t>
            </a:r>
          </a:p>
          <a:p>
            <a:r>
              <a:rPr lang="en-GB" sz="1800" dirty="0" smtClean="0">
                <a:latin typeface="NTFPreCursivefk" panose="03000400000000000000" pitchFamily="66" charset="0"/>
              </a:rPr>
              <a:t>Haemoglobin</a:t>
            </a:r>
          </a:p>
          <a:p>
            <a:r>
              <a:rPr lang="en-GB" sz="1800" dirty="0" smtClean="0">
                <a:latin typeface="NTFPreCursivefk" panose="03000400000000000000" pitchFamily="66" charset="0"/>
              </a:rPr>
              <a:t>Heart</a:t>
            </a:r>
          </a:p>
          <a:p>
            <a:r>
              <a:rPr lang="en-GB" sz="1800" dirty="0" smtClean="0">
                <a:latin typeface="NTFPreCursivefk" panose="03000400000000000000" pitchFamily="66" charset="0"/>
              </a:rPr>
              <a:t>Heart disease</a:t>
            </a:r>
          </a:p>
          <a:p>
            <a:r>
              <a:rPr lang="en-GB" sz="1800" dirty="0" smtClean="0">
                <a:latin typeface="NTFPreCursivefk" panose="03000400000000000000" pitchFamily="66" charset="0"/>
              </a:rPr>
              <a:t>Hormone</a:t>
            </a:r>
            <a:endParaRPr lang="en-GB" sz="1800" dirty="0" smtClean="0">
              <a:latin typeface="+mj-lt"/>
            </a:endParaRPr>
          </a:p>
          <a:p>
            <a:r>
              <a:rPr lang="en-GB" sz="1800" dirty="0">
                <a:latin typeface="NTFPreCursivefk" panose="03000400000000000000" pitchFamily="66" charset="0"/>
              </a:rPr>
              <a:t>Immunity</a:t>
            </a:r>
          </a:p>
          <a:p>
            <a:r>
              <a:rPr lang="en-GB" sz="1800" dirty="0">
                <a:latin typeface="NTFPreCursivefk" panose="03000400000000000000" pitchFamily="66" charset="0"/>
              </a:rPr>
              <a:t>Karl Landsteiner </a:t>
            </a:r>
          </a:p>
          <a:p>
            <a:pPr marL="0" indent="0">
              <a:buNone/>
            </a:pPr>
            <a:endParaRPr lang="en-GB" sz="1800" dirty="0" smtClean="0">
              <a:latin typeface="+mj-lt"/>
            </a:endParaRPr>
          </a:p>
          <a:p>
            <a:endParaRPr lang="en-GB" sz="1800" dirty="0" smtClean="0">
              <a:latin typeface="+mj-lt"/>
            </a:endParaRPr>
          </a:p>
          <a:p>
            <a:endParaRPr lang="en-GB" sz="1800" dirty="0" smtClean="0"/>
          </a:p>
          <a:p>
            <a:endParaRPr lang="en-GB" sz="1800" dirty="0" smtClean="0"/>
          </a:p>
          <a:p>
            <a:endParaRPr lang="en-GB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9421" y="964499"/>
            <a:ext cx="2076596" cy="5696845"/>
          </a:xfrm>
          <a:prstGeom prst="rect">
            <a:avLst/>
          </a:prstGeom>
          <a:solidFill>
            <a:srgbClr val="92D050"/>
          </a:solidFill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1800" b="1" dirty="0" smtClean="0">
                <a:latin typeface="NTFPreCursive" panose="03000400000000000000" pitchFamily="66" charset="0"/>
              </a:rPr>
              <a:t>Key Topic Vocabulary </a:t>
            </a:r>
          </a:p>
          <a:p>
            <a:r>
              <a:rPr lang="en-GB" sz="1800" dirty="0" smtClean="0">
                <a:latin typeface="NTFPreCursivefk" panose="03000400000000000000" pitchFamily="66" charset="0"/>
              </a:rPr>
              <a:t>Left </a:t>
            </a:r>
            <a:r>
              <a:rPr lang="en-GB" sz="1800" dirty="0">
                <a:latin typeface="NTFPreCursivefk" panose="03000400000000000000" pitchFamily="66" charset="0"/>
              </a:rPr>
              <a:t>atrium</a:t>
            </a:r>
          </a:p>
          <a:p>
            <a:r>
              <a:rPr lang="en-GB" sz="1800" dirty="0">
                <a:latin typeface="NTFPreCursivefk" panose="03000400000000000000" pitchFamily="66" charset="0"/>
              </a:rPr>
              <a:t>Left Ventricle </a:t>
            </a:r>
          </a:p>
          <a:p>
            <a:r>
              <a:rPr lang="en-GB" sz="1800" dirty="0">
                <a:latin typeface="NTFPreCursivefk" panose="03000400000000000000" pitchFamily="66" charset="0"/>
              </a:rPr>
              <a:t>Lungs</a:t>
            </a:r>
          </a:p>
          <a:p>
            <a:r>
              <a:rPr lang="en-GB" sz="1800" dirty="0">
                <a:latin typeface="NTFPreCursivefk" panose="03000400000000000000" pitchFamily="66" charset="0"/>
              </a:rPr>
              <a:t>Muscle</a:t>
            </a:r>
          </a:p>
          <a:p>
            <a:r>
              <a:rPr lang="en-GB" sz="1800" dirty="0">
                <a:latin typeface="NTFPreCursivefk" panose="03000400000000000000" pitchFamily="66" charset="0"/>
              </a:rPr>
              <a:t>Nutrient</a:t>
            </a:r>
          </a:p>
          <a:p>
            <a:r>
              <a:rPr lang="en-GB" sz="1800" dirty="0">
                <a:latin typeface="NTFPreCursivefk" panose="03000400000000000000" pitchFamily="66" charset="0"/>
              </a:rPr>
              <a:t>Organ</a:t>
            </a:r>
          </a:p>
          <a:p>
            <a:r>
              <a:rPr lang="en-GB" sz="1800" dirty="0">
                <a:latin typeface="NTFPreCursivefk" panose="03000400000000000000" pitchFamily="66" charset="0"/>
              </a:rPr>
              <a:t>Oxygen</a:t>
            </a:r>
          </a:p>
          <a:p>
            <a:r>
              <a:rPr lang="en-GB" sz="1800" dirty="0">
                <a:latin typeface="NTFPreCursivefk" panose="03000400000000000000" pitchFamily="66" charset="0"/>
              </a:rPr>
              <a:t>Oxygenated Parasite</a:t>
            </a:r>
            <a:endParaRPr lang="en-GB" sz="1800" dirty="0" smtClean="0">
              <a:latin typeface="NTFPreCursivefk" panose="03000400000000000000" pitchFamily="66" charset="0"/>
            </a:endParaRPr>
          </a:p>
          <a:p>
            <a:r>
              <a:rPr lang="en-GB" sz="1800" dirty="0" smtClean="0">
                <a:latin typeface="NTFPreCursivefk" panose="03000400000000000000" pitchFamily="66" charset="0"/>
              </a:rPr>
              <a:t>Plasma</a:t>
            </a:r>
          </a:p>
          <a:p>
            <a:r>
              <a:rPr lang="en-GB" sz="1800" dirty="0" smtClean="0">
                <a:latin typeface="NTFPreCursivefk" panose="03000400000000000000" pitchFamily="66" charset="0"/>
              </a:rPr>
              <a:t>Platelet</a:t>
            </a:r>
          </a:p>
          <a:p>
            <a:r>
              <a:rPr lang="en-GB" sz="1800" dirty="0" smtClean="0">
                <a:latin typeface="NTFPreCursivefk" panose="03000400000000000000" pitchFamily="66" charset="0"/>
              </a:rPr>
              <a:t>Protein</a:t>
            </a:r>
          </a:p>
          <a:p>
            <a:r>
              <a:rPr lang="en-GB" sz="1800" dirty="0" smtClean="0">
                <a:latin typeface="NTFPreCursivefk" panose="03000400000000000000" pitchFamily="66" charset="0"/>
              </a:rPr>
              <a:t>Pulmonary artery</a:t>
            </a:r>
          </a:p>
          <a:p>
            <a:r>
              <a:rPr lang="en-GB" sz="1800" dirty="0" smtClean="0">
                <a:latin typeface="NTFPreCursivefk" panose="03000400000000000000" pitchFamily="66" charset="0"/>
              </a:rPr>
              <a:t>Pulmonary vein</a:t>
            </a:r>
          </a:p>
          <a:p>
            <a:r>
              <a:rPr lang="en-GB" sz="1800" dirty="0" smtClean="0">
                <a:latin typeface="NTFPreCursivefk" panose="03000400000000000000" pitchFamily="66" charset="0"/>
              </a:rPr>
              <a:t>Pulse</a:t>
            </a:r>
          </a:p>
          <a:p>
            <a:endParaRPr lang="en-GB" sz="1800" dirty="0" smtClean="0"/>
          </a:p>
          <a:p>
            <a:endParaRPr lang="en-GB" sz="1800" dirty="0" smtClean="0"/>
          </a:p>
          <a:p>
            <a:endParaRPr lang="en-GB" sz="1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96414" y="964499"/>
            <a:ext cx="2076596" cy="569684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1800" b="1" dirty="0" smtClean="0">
                <a:latin typeface="NTFPreCursive" panose="03000400000000000000" pitchFamily="66" charset="0"/>
              </a:rPr>
              <a:t>Key Topic Vocabulary </a:t>
            </a:r>
          </a:p>
          <a:p>
            <a:r>
              <a:rPr lang="en-GB" sz="1800" dirty="0">
                <a:latin typeface="NTFPreCursivefk" panose="03000400000000000000" pitchFamily="66" charset="0"/>
              </a:rPr>
              <a:t>Red blood cell </a:t>
            </a:r>
          </a:p>
          <a:p>
            <a:r>
              <a:rPr lang="en-GB" sz="1800" dirty="0">
                <a:latin typeface="NTFPreCursivefk" panose="03000400000000000000" pitchFamily="66" charset="0"/>
              </a:rPr>
              <a:t>Rhesus negative</a:t>
            </a:r>
          </a:p>
          <a:p>
            <a:r>
              <a:rPr lang="en-GB" sz="1800" dirty="0">
                <a:latin typeface="NTFPreCursivefk" panose="03000400000000000000" pitchFamily="66" charset="0"/>
              </a:rPr>
              <a:t>Rhesus positive</a:t>
            </a:r>
          </a:p>
          <a:p>
            <a:r>
              <a:rPr lang="en-GB" sz="1800" dirty="0">
                <a:latin typeface="NTFPreCursivefk" panose="03000400000000000000" pitchFamily="66" charset="0"/>
              </a:rPr>
              <a:t>Right atrium</a:t>
            </a:r>
          </a:p>
          <a:p>
            <a:r>
              <a:rPr lang="en-GB" sz="1800" dirty="0">
                <a:latin typeface="NTFPreCursivefk" panose="03000400000000000000" pitchFamily="66" charset="0"/>
              </a:rPr>
              <a:t>Right ventricle</a:t>
            </a:r>
          </a:p>
          <a:p>
            <a:r>
              <a:rPr lang="en-GB" sz="1800" dirty="0">
                <a:latin typeface="NTFPreCursivefk" panose="03000400000000000000" pitchFamily="66" charset="0"/>
              </a:rPr>
              <a:t>Scientist</a:t>
            </a:r>
          </a:p>
          <a:p>
            <a:r>
              <a:rPr lang="en-GB" sz="1800" dirty="0">
                <a:latin typeface="NTFPreCursivefk" panose="03000400000000000000" pitchFamily="66" charset="0"/>
              </a:rPr>
              <a:t>Smoking</a:t>
            </a:r>
          </a:p>
          <a:p>
            <a:r>
              <a:rPr lang="en-GB" sz="1800" dirty="0" smtClean="0">
                <a:latin typeface="NTFPreCursivefk" panose="03000400000000000000" pitchFamily="66" charset="0"/>
              </a:rPr>
              <a:t>Tissue</a:t>
            </a:r>
          </a:p>
          <a:p>
            <a:r>
              <a:rPr lang="en-GB" sz="1800" dirty="0" smtClean="0">
                <a:latin typeface="NTFPreCursivefk" panose="03000400000000000000" pitchFamily="66" charset="0"/>
              </a:rPr>
              <a:t>Vein</a:t>
            </a:r>
          </a:p>
          <a:p>
            <a:r>
              <a:rPr lang="en-GB" sz="1800" dirty="0" smtClean="0">
                <a:latin typeface="NTFPreCursivefk" panose="03000400000000000000" pitchFamily="66" charset="0"/>
              </a:rPr>
              <a:t>Vena cava</a:t>
            </a:r>
          </a:p>
          <a:p>
            <a:r>
              <a:rPr lang="en-GB" sz="1800" dirty="0" smtClean="0">
                <a:latin typeface="NTFPreCursivefk" panose="03000400000000000000" pitchFamily="66" charset="0"/>
              </a:rPr>
              <a:t>Virus</a:t>
            </a:r>
          </a:p>
          <a:p>
            <a:r>
              <a:rPr lang="en-GB" sz="1800" dirty="0" smtClean="0">
                <a:latin typeface="NTFPreCursivefk" panose="03000400000000000000" pitchFamily="66" charset="0"/>
              </a:rPr>
              <a:t>Waste product</a:t>
            </a:r>
          </a:p>
          <a:p>
            <a:r>
              <a:rPr lang="en-GB" sz="1800" dirty="0" smtClean="0">
                <a:latin typeface="NTFPreCursivefk" panose="03000400000000000000" pitchFamily="66" charset="0"/>
              </a:rPr>
              <a:t>White blood cell</a:t>
            </a:r>
          </a:p>
          <a:p>
            <a:r>
              <a:rPr lang="en-GB" sz="1800" dirty="0" smtClean="0">
                <a:latin typeface="NTFPreCursivefk" panose="03000400000000000000" pitchFamily="66" charset="0"/>
              </a:rPr>
              <a:t>William Harvey</a:t>
            </a:r>
          </a:p>
          <a:p>
            <a:endParaRPr lang="en-GB" sz="1800" dirty="0" smtClean="0"/>
          </a:p>
          <a:p>
            <a:endParaRPr lang="en-GB" sz="1800" dirty="0" smtClean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15815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1290</TotalTime>
  <Words>593</Words>
  <Application>Microsoft Office PowerPoint</Application>
  <PresentationFormat>On-screen Show (4:3)</PresentationFormat>
  <Paragraphs>187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Constantia</vt:lpstr>
      <vt:lpstr>NTFPreCursive</vt:lpstr>
      <vt:lpstr>NTFPreCursivefk</vt:lpstr>
      <vt:lpstr>Wingdings 2</vt:lpstr>
      <vt:lpstr>Flow</vt:lpstr>
      <vt:lpstr>Riverside Primary School </vt:lpstr>
      <vt:lpstr>Topic Title: Maths</vt:lpstr>
      <vt:lpstr> Topic Title: Literacy </vt:lpstr>
      <vt:lpstr>Topic Title: Wider Curriculum</vt:lpstr>
      <vt:lpstr>Topic Title: Wider Curriculum</vt:lpstr>
      <vt:lpstr>Topic Title: Blood Heart</vt:lpstr>
      <vt:lpstr>Topic Title: Key Topic Vocabulary for Blood Heart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Riverside Primary School</dc:title>
  <dc:creator>Teacher</dc:creator>
  <cp:lastModifiedBy>S Ali</cp:lastModifiedBy>
  <cp:revision>136</cp:revision>
  <dcterms:created xsi:type="dcterms:W3CDTF">2016-06-22T08:23:20Z</dcterms:created>
  <dcterms:modified xsi:type="dcterms:W3CDTF">2022-05-26T15:21:15Z</dcterms:modified>
</cp:coreProperties>
</file>