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61" r:id="rId3"/>
    <p:sldId id="257" r:id="rId4"/>
    <p:sldId id="259" r:id="rId5"/>
    <p:sldId id="258" r:id="rId6"/>
    <p:sldId id="263" r:id="rId7"/>
    <p:sldId id="260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BB3F"/>
    <a:srgbClr val="D402AC"/>
    <a:srgbClr val="00CC00"/>
    <a:srgbClr val="D70303"/>
    <a:srgbClr val="FF0066"/>
    <a:srgbClr val="F6F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024" autoAdjust="0"/>
  </p:normalViewPr>
  <p:slideViewPr>
    <p:cSldViewPr>
      <p:cViewPr varScale="1">
        <p:scale>
          <a:sx n="106" d="100"/>
          <a:sy n="106" d="100"/>
        </p:scale>
        <p:origin x="17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36A48-2CF9-4632-AAB2-F59C47ED673C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47F08-ED18-4C52-8D63-36217DD0B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56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644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004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47F08-ED18-4C52-8D63-36217DD0B7B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221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76B6-4BD1-461C-B1F9-D34B39CA1C3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EE76B6-4BD1-461C-B1F9-D34B39CA1C30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99167E-A732-495F-8CF2-01AC33AF5A9E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359080" cy="1828800"/>
          </a:xfrm>
        </p:spPr>
        <p:txBody>
          <a:bodyPr>
            <a:normAutofit/>
          </a:bodyPr>
          <a:lstStyle/>
          <a:p>
            <a:r>
              <a:rPr lang="en-GB" sz="6000" dirty="0"/>
              <a:t>Riverside Primary School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 smtClean="0">
                <a:latin typeface="NTFPreCursive" panose="03000400000000000000" pitchFamily="66" charset="0"/>
              </a:rPr>
              <a:t>Reception </a:t>
            </a:r>
            <a:r>
              <a:rPr lang="en-GB" sz="4000" dirty="0">
                <a:latin typeface="NTFPreCursive" panose="03000400000000000000" pitchFamily="66" charset="0"/>
              </a:rPr>
              <a:t>Curriculum Map</a:t>
            </a:r>
          </a:p>
          <a:p>
            <a:r>
              <a:rPr lang="en-GB" sz="4000" dirty="0" smtClean="0">
                <a:latin typeface="NTFPreCursive" panose="03000400000000000000" pitchFamily="66" charset="0"/>
              </a:rPr>
              <a:t>Summer Term 1 </a:t>
            </a:r>
            <a:r>
              <a:rPr lang="en-GB" sz="4000" dirty="0" smtClean="0">
                <a:latin typeface="NTFPreCursive" panose="03000400000000000000" pitchFamily="66" charset="0"/>
              </a:rPr>
              <a:t>2022</a:t>
            </a:r>
            <a:endParaRPr lang="en-GB" dirty="0">
              <a:latin typeface="NTFPreCursive" panose="03000400000000000000" pitchFamily="66" charset="0"/>
            </a:endParaRPr>
          </a:p>
        </p:txBody>
      </p:sp>
      <p:pic>
        <p:nvPicPr>
          <p:cNvPr id="5" name="Picture 4" descr="C:\Users\saki\AppData\Local\Microsoft\Windows\Temporary Internet Files\Content.Outlook\B7AOE9TM\Riverside Primary logo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27623"/>
            <a:ext cx="2739904" cy="2530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6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29600" cy="78296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NTFPreCursive" panose="03000400000000000000" pitchFamily="66" charset="0"/>
              </a:rPr>
              <a:t>Topic Title: </a:t>
            </a:r>
            <a:r>
              <a:rPr lang="en-GB" dirty="0">
                <a:latin typeface="NTFPreCursive" panose="03000400000000000000" pitchFamily="66" charset="0"/>
              </a:rPr>
              <a:t>S</a:t>
            </a:r>
            <a:r>
              <a:rPr lang="en-GB" dirty="0" smtClean="0">
                <a:latin typeface="NTFPreCursive" panose="03000400000000000000" pitchFamily="66" charset="0"/>
              </a:rPr>
              <a:t>unshine and </a:t>
            </a:r>
            <a:r>
              <a:rPr lang="en-GB" dirty="0">
                <a:latin typeface="NTFPreCursive" panose="03000400000000000000" pitchFamily="66" charset="0"/>
              </a:rPr>
              <a:t>S</a:t>
            </a:r>
            <a:r>
              <a:rPr lang="en-GB" dirty="0" smtClean="0">
                <a:latin typeface="NTFPreCursive" panose="03000400000000000000" pitchFamily="66" charset="0"/>
              </a:rPr>
              <a:t>unflowers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47332" y="1196752"/>
            <a:ext cx="8645148" cy="5472608"/>
          </a:xfrm>
          <a:solidFill>
            <a:schemeClr val="accent2"/>
          </a:solidFill>
          <a:ln w="12700"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schemeClr val="bg1"/>
                </a:solidFill>
                <a:latin typeface="NTFPreCursive" panose="03000400000000000000"/>
              </a:rPr>
              <a:t>Communication and Language</a:t>
            </a:r>
            <a:endParaRPr lang="en-GB" sz="2800" b="1" dirty="0">
              <a:solidFill>
                <a:schemeClr val="bg1"/>
              </a:solidFill>
              <a:latin typeface="NTFPreCursive" panose="03000400000000000000"/>
            </a:endParaRPr>
          </a:p>
          <a:p>
            <a:pPr marL="0" indent="0">
              <a:buNone/>
            </a:pPr>
            <a:r>
              <a:rPr lang="en-GB" sz="2800" b="1" dirty="0" smtClean="0">
                <a:solidFill>
                  <a:schemeClr val="bg1"/>
                </a:solidFill>
                <a:latin typeface="NTFPreCursive" panose="03000400000000000000"/>
              </a:rPr>
              <a:t>We will focus on:</a:t>
            </a:r>
          </a:p>
          <a:p>
            <a:r>
              <a:rPr lang="en-GB" sz="2800" dirty="0">
                <a:latin typeface="NTFPreCursivef" panose="03000400000000000000" pitchFamily="66" charset="0"/>
              </a:rPr>
              <a:t>Listen to what others say while </a:t>
            </a:r>
            <a:r>
              <a:rPr lang="en-GB" sz="2800" dirty="0" smtClean="0">
                <a:latin typeface="NTFPreCursivef" panose="03000400000000000000" pitchFamily="66" charset="0"/>
              </a:rPr>
              <a:t>I</a:t>
            </a:r>
            <a:r>
              <a:rPr lang="en-GB" sz="2800" dirty="0">
                <a:latin typeface="NTFPreCursivef" panose="03000400000000000000" pitchFamily="66" charset="0"/>
              </a:rPr>
              <a:t> </a:t>
            </a:r>
            <a:r>
              <a:rPr lang="en-GB" sz="2800" dirty="0" smtClean="0">
                <a:latin typeface="NTFPreCursivef" panose="03000400000000000000" pitchFamily="66" charset="0"/>
              </a:rPr>
              <a:t>am </a:t>
            </a:r>
            <a:r>
              <a:rPr lang="en-GB" sz="2800" dirty="0">
                <a:latin typeface="NTFPreCursivef" panose="03000400000000000000" pitchFamily="66" charset="0"/>
              </a:rPr>
              <a:t>doing something else;</a:t>
            </a:r>
          </a:p>
          <a:p>
            <a:r>
              <a:rPr lang="en-GB" sz="2800" dirty="0">
                <a:latin typeface="NTFPreCursivef" panose="03000400000000000000" pitchFamily="66" charset="0"/>
              </a:rPr>
              <a:t>Be attentive during learning time;</a:t>
            </a:r>
          </a:p>
          <a:p>
            <a:r>
              <a:rPr lang="en-GB" sz="2800" dirty="0">
                <a:latin typeface="NTFPreCursivef" panose="03000400000000000000" pitchFamily="66" charset="0"/>
              </a:rPr>
              <a:t>Listen and respond to ideas expressed by others in conversation or during circle time;</a:t>
            </a:r>
          </a:p>
          <a:p>
            <a:r>
              <a:rPr lang="en-GB" sz="2800" dirty="0">
                <a:latin typeface="NTFPreCursivef" panose="03000400000000000000" pitchFamily="66" charset="0"/>
              </a:rPr>
              <a:t>Build storylines with my friends when I am playing a role. </a:t>
            </a:r>
          </a:p>
          <a:p>
            <a:pPr marL="0" indent="0">
              <a:buNone/>
            </a:pPr>
            <a:endParaRPr lang="en-GB" sz="1800" dirty="0">
              <a:solidFill>
                <a:schemeClr val="bg1"/>
              </a:solidFill>
              <a:latin typeface="NTFPreCursive" panose="030004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59312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260648"/>
            <a:ext cx="9036496" cy="792088"/>
          </a:xfrm>
        </p:spPr>
        <p:txBody>
          <a:bodyPr>
            <a:normAutofit/>
          </a:bodyPr>
          <a:lstStyle/>
          <a:p>
            <a:r>
              <a:rPr lang="en-GB" sz="2000" dirty="0" smtClean="0"/>
              <a:t> </a:t>
            </a:r>
            <a:r>
              <a:rPr lang="en-GB" sz="4800" dirty="0" smtClean="0">
                <a:latin typeface="NTFPreCursive" panose="03000400000000000000" pitchFamily="66" charset="0"/>
              </a:rPr>
              <a:t>Topic Title: </a:t>
            </a:r>
            <a:r>
              <a:rPr lang="en-GB" sz="4400" dirty="0">
                <a:latin typeface="NTFPreCursive" panose="03000400000000000000" pitchFamily="66" charset="0"/>
              </a:rPr>
              <a:t>Sunshine and Sunflowers</a:t>
            </a:r>
            <a:endParaRPr lang="en-GB" sz="2000" dirty="0">
              <a:latin typeface="NTFPreCursive" panose="03000400000000000000" pitchFamily="66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2"/>
          </p:nvPr>
        </p:nvSpPr>
        <p:spPr>
          <a:xfrm>
            <a:off x="316477" y="1196752"/>
            <a:ext cx="8720019" cy="5388364"/>
          </a:xfr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lvl="0" indent="0">
              <a:buClr>
                <a:srgbClr val="0BD0D9"/>
              </a:buClr>
              <a:buNone/>
            </a:pPr>
            <a:r>
              <a:rPr lang="en-GB" sz="2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Personal, Social and Emotional Development</a:t>
            </a:r>
            <a:endParaRPr lang="en-GB" sz="2800" b="1" dirty="0">
              <a:solidFill>
                <a:prstClr val="white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r>
              <a:rPr lang="en-GB" sz="2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will focus on:</a:t>
            </a:r>
            <a:endParaRPr lang="en-GB" sz="2800" b="1" dirty="0">
              <a:solidFill>
                <a:prstClr val="white"/>
              </a:solidFill>
              <a:latin typeface="NTFPreCursive" panose="03000400000000000000" pitchFamily="66" charset="0"/>
            </a:endParaRPr>
          </a:p>
          <a:p>
            <a:r>
              <a:rPr lang="en-GB" sz="28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Attend to and take account of what others say;</a:t>
            </a:r>
            <a:endParaRPr lang="en-GB" sz="2800" dirty="0">
              <a:solidFill>
                <a:schemeClr val="tx1"/>
              </a:solidFill>
              <a:latin typeface="NTFPreCursive" panose="03000400000000000000" pitchFamily="66" charset="0"/>
            </a:endParaRPr>
          </a:p>
          <a:p>
            <a:r>
              <a:rPr lang="en-GB" sz="28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Help others to feel part of a group;</a:t>
            </a:r>
          </a:p>
          <a:p>
            <a:r>
              <a:rPr lang="en-GB" sz="28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Explain our knowledge and understanding;</a:t>
            </a:r>
          </a:p>
          <a:p>
            <a:r>
              <a:rPr lang="en-GB" sz="28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Show respect in how we treat others</a:t>
            </a:r>
          </a:p>
          <a:p>
            <a:r>
              <a:rPr lang="en-GB" sz="2800" dirty="0" smtClean="0">
                <a:solidFill>
                  <a:schemeClr val="tx1"/>
                </a:solidFill>
                <a:latin typeface="NTFPreCursive" panose="03000400000000000000" pitchFamily="66" charset="0"/>
              </a:rPr>
              <a:t>Understand how our actions can affect other people.</a:t>
            </a:r>
          </a:p>
          <a:p>
            <a:pPr marL="0" indent="0">
              <a:buNone/>
            </a:pPr>
            <a:endParaRPr lang="en-GB" sz="2800" dirty="0">
              <a:solidFill>
                <a:schemeClr val="tx1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8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4273"/>
            <a:ext cx="8229600" cy="873856"/>
          </a:xfrm>
        </p:spPr>
        <p:txBody>
          <a:bodyPr>
            <a:normAutofit fontScale="90000"/>
          </a:bodyPr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Topic Title</a:t>
            </a:r>
            <a:r>
              <a:rPr lang="en-GB" sz="5400" dirty="0">
                <a:latin typeface="NTFPreCursive" panose="03000400000000000000" pitchFamily="66" charset="0"/>
              </a:rPr>
              <a:t>: Sunshine and Sunflowers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6" name="Content Placeholder 9"/>
          <p:cNvSpPr>
            <a:spLocks noGrp="1"/>
          </p:cNvSpPr>
          <p:nvPr>
            <p:ph sz="half" idx="1"/>
          </p:nvPr>
        </p:nvSpPr>
        <p:spPr>
          <a:xfrm>
            <a:off x="433226" y="908130"/>
            <a:ext cx="8459253" cy="5705556"/>
          </a:xfr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Physical Development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prstClr val="white"/>
                </a:solidFill>
                <a:latin typeface="NTFPreCursive" panose="03000400000000000000" pitchFamily="66" charset="0"/>
              </a:rPr>
              <a:t>We will focus on :</a:t>
            </a:r>
          </a:p>
          <a:p>
            <a:r>
              <a:rPr lang="en-GB" sz="2800" dirty="0" smtClean="0">
                <a:solidFill>
                  <a:schemeClr val="tx1"/>
                </a:solidFill>
                <a:latin typeface="NTFPreCursive" panose="03000400000000000000"/>
              </a:rPr>
              <a:t>Having an understanding of the need for safety when tackling new challenges, as well as consider and manage some risks.</a:t>
            </a:r>
          </a:p>
          <a:p>
            <a:r>
              <a:rPr lang="en-GB" sz="2800" dirty="0" smtClean="0">
                <a:solidFill>
                  <a:schemeClr val="tx1"/>
                </a:solidFill>
                <a:latin typeface="NTFPreCursive" panose="03000400000000000000"/>
              </a:rPr>
              <a:t>Using simple tools e.g. scissors, to effect changes to materials.</a:t>
            </a:r>
            <a:endParaRPr lang="en-GB" sz="2800" dirty="0">
              <a:solidFill>
                <a:schemeClr val="tx1"/>
              </a:solidFill>
              <a:latin typeface="NTFPreCursive" panose="03000400000000000000"/>
            </a:endParaRPr>
          </a:p>
          <a:p>
            <a:r>
              <a:rPr lang="en-GB" sz="2800" dirty="0">
                <a:solidFill>
                  <a:schemeClr val="tx1"/>
                </a:solidFill>
                <a:latin typeface="NTFPreCursive" panose="03000400000000000000"/>
              </a:rPr>
              <a:t>Show some understanding of good practice with regard to exercise, eating, sleeping and how our hygiene can contribute to good health.</a:t>
            </a:r>
            <a:endParaRPr lang="en-GB" sz="2800" b="1" dirty="0">
              <a:solidFill>
                <a:schemeClr val="tx1"/>
              </a:solidFill>
              <a:latin typeface="NTFPreCursive" panose="03000400000000000000"/>
            </a:endParaRPr>
          </a:p>
          <a:p>
            <a:pPr marL="0" indent="0">
              <a:buNone/>
            </a:pPr>
            <a:endParaRPr lang="en-GB" sz="2800" b="1" dirty="0" smtClean="0">
              <a:solidFill>
                <a:prstClr val="white"/>
              </a:solidFill>
              <a:latin typeface="NTFPreCursive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00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7504" y="-387424"/>
            <a:ext cx="9036496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latin typeface="NTFPreCursive" panose="03000400000000000000" pitchFamily="66" charset="0"/>
              </a:rPr>
              <a:t>Topic Title: </a:t>
            </a:r>
            <a:r>
              <a:rPr lang="en-GB" sz="4000" dirty="0">
                <a:latin typeface="NTFPreCursive" panose="03000400000000000000" pitchFamily="66" charset="0"/>
              </a:rPr>
              <a:t>Sunshine and Sunflowers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02" y="980728"/>
            <a:ext cx="4299416" cy="54901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NTFPreCursivef" panose="03000400000000000000" pitchFamily="66" charset="0"/>
              </a:rPr>
              <a:t>Counting to 20 and beyond.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Building numbers beyond 10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Use the vocabulary used in addition and subtraction.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NTFPreCursivef" panose="03000400000000000000" pitchFamily="66" charset="0"/>
              </a:rPr>
              <a:t>Use mathematical languages to talk about size and properties of shapes.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  <a:latin typeface="NTFPreCursivef" panose="03000400000000000000" pitchFamily="66" charset="0"/>
            </a:endParaRPr>
          </a:p>
          <a:p>
            <a:endParaRPr lang="en-GB" sz="2800" dirty="0" smtClean="0">
              <a:solidFill>
                <a:schemeClr val="tx1"/>
              </a:solidFill>
              <a:latin typeface="NTFPreCursivef" panose="03000400000000000000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957191"/>
            <a:ext cx="30243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Maths </a:t>
            </a:r>
            <a:endParaRPr lang="en-GB" sz="2800" b="1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</a:t>
            </a:r>
            <a:r>
              <a:rPr lang="en-GB" b="1" dirty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552691" y="980727"/>
            <a:ext cx="4320480" cy="549012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>
              <a:solidFill>
                <a:schemeClr val="tx1"/>
              </a:solidFill>
              <a:latin typeface="NTFPreCursivef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NTFPreCursivef" panose="03000400000000000000" pitchFamily="66" charset="0"/>
              </a:rPr>
              <a:t>Use our phonic knowledge to write words and phrases.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Link </a:t>
            </a:r>
            <a:r>
              <a:rPr lang="en-GB" sz="2800" dirty="0">
                <a:solidFill>
                  <a:schemeClr val="tx1"/>
                </a:solidFill>
                <a:latin typeface="NTFPreCursivef" panose="03000400000000000000" pitchFamily="66" charset="0"/>
              </a:rPr>
              <a:t>sounds to letters, naming and sounding the letters of the alphabet;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NTFPreCursivef" panose="03000400000000000000" pitchFamily="66" charset="0"/>
              </a:rPr>
              <a:t>Read words and simple sentences;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tx1"/>
                </a:solidFill>
                <a:latin typeface="NTFPreCursivef" panose="03000400000000000000" pitchFamily="66" charset="0"/>
              </a:rPr>
              <a:t>Use vocabulary and forms of speech that are influenced by our experiences of books</a:t>
            </a:r>
            <a:r>
              <a:rPr lang="en-GB" sz="28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1102006"/>
            <a:ext cx="390949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Literacy</a:t>
            </a:r>
            <a:endParaRPr lang="en-GB" sz="2800" b="1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on: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009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5397"/>
            <a:ext cx="8229600" cy="801848"/>
          </a:xfrm>
        </p:spPr>
        <p:txBody>
          <a:bodyPr>
            <a:normAutofit fontScale="90000"/>
          </a:bodyPr>
          <a:lstStyle/>
          <a:p>
            <a:r>
              <a:rPr lang="en-GB" sz="5400" dirty="0" smtClean="0">
                <a:latin typeface="NTFPreCursive" panose="03000400000000000000" pitchFamily="66" charset="0"/>
              </a:rPr>
              <a:t>Topic Title:</a:t>
            </a:r>
            <a:r>
              <a:rPr lang="en-GB" dirty="0">
                <a:latin typeface="NTFPreCursive" panose="03000400000000000000" pitchFamily="66" charset="0"/>
              </a:rPr>
              <a:t> Sunshine and Sunflowers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29317" y="908720"/>
            <a:ext cx="39715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Computing:</a:t>
            </a:r>
          </a:p>
          <a:p>
            <a:r>
              <a:rPr lang="en-GB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are learning:</a:t>
            </a:r>
          </a:p>
          <a:p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151" y="1113926"/>
            <a:ext cx="4299416" cy="54901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/>
              </a:solidFill>
              <a:latin typeface="NTFPreCursivef" panose="03000400000000000000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Play cooperatively as part of a group to develop and act out a narrative;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Perform songs, rhymes and poems with others.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Make use of props and materials when role playing characters in narratives.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Listen to a variety of music and sounds.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>
              <a:solidFill>
                <a:schemeClr val="tx1"/>
              </a:solidFill>
              <a:latin typeface="NTFPreCursivef" panose="03000400000000000000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1124744"/>
            <a:ext cx="4320480" cy="549012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0BD0D9"/>
              </a:buClr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chemeClr val="tx1"/>
              </a:solidFill>
              <a:latin typeface="NTFPreCursivef" panose="03000400000000000000" pitchFamily="66" charset="0"/>
            </a:endParaRPr>
          </a:p>
          <a:p>
            <a:pPr marL="285750" indent="-285750">
              <a:buClr>
                <a:srgbClr val="0BD0D9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Discuss </a:t>
            </a:r>
            <a:r>
              <a:rPr lang="en-GB" sz="2400" dirty="0">
                <a:solidFill>
                  <a:schemeClr val="tx1"/>
                </a:solidFill>
                <a:latin typeface="NTFPreCursivef" panose="03000400000000000000" pitchFamily="66" charset="0"/>
              </a:rPr>
              <a:t>similarities and differences between us and others;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Selecting and use technology for a particular purpose;</a:t>
            </a:r>
            <a:endParaRPr lang="en-GB" sz="2400" dirty="0">
              <a:solidFill>
                <a:schemeClr val="tx1"/>
              </a:solidFill>
              <a:latin typeface="NTFPreCursivef" panose="03000400000000000000" pitchFamily="66" charset="0"/>
            </a:endParaRPr>
          </a:p>
          <a:p>
            <a:pPr marL="342900" indent="-342900">
              <a:buClr>
                <a:srgbClr val="0BD0D9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Making observations of plants and explain why some things occur and talk about changes;</a:t>
            </a:r>
          </a:p>
          <a:p>
            <a:pPr marL="342900" indent="-342900">
              <a:buClr>
                <a:srgbClr val="0BD0D9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  <a:latin typeface="NTFPreCursivef" panose="03000400000000000000" pitchFamily="66" charset="0"/>
              </a:rPr>
              <a:t>Use ICT hardware to interact with age-appropriate computer software.</a:t>
            </a:r>
            <a:endParaRPr lang="en-GB" sz="2400" dirty="0">
              <a:solidFill>
                <a:schemeClr val="tx1"/>
              </a:solidFill>
              <a:latin typeface="NTFPreCursivef" panose="03000400000000000000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46713" y="1132601"/>
            <a:ext cx="43204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Knowledge and Understanding of the World</a:t>
            </a:r>
            <a:endParaRPr lang="en-GB" sz="28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We will focus on:</a:t>
            </a:r>
          </a:p>
          <a:p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1168179"/>
            <a:ext cx="418336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Expressive Arts and Design</a:t>
            </a:r>
            <a:endParaRPr lang="en-GB" sz="28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We </a:t>
            </a:r>
            <a:r>
              <a:rPr lang="en-GB" sz="2800" b="1" dirty="0">
                <a:solidFill>
                  <a:schemeClr val="bg1"/>
                </a:solidFill>
                <a:latin typeface="NTFPreCursive" panose="03000400000000000000" pitchFamily="66" charset="0"/>
              </a:rPr>
              <a:t>will focus on</a:t>
            </a:r>
            <a:r>
              <a:rPr lang="en-GB" sz="2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:</a:t>
            </a:r>
          </a:p>
          <a:p>
            <a:endParaRPr lang="en-GB" sz="2800" b="1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2800" b="1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155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82216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en-GB" sz="4800" dirty="0" smtClean="0">
                <a:latin typeface="NTFPreCursive" panose="03000400000000000000" pitchFamily="66" charset="0"/>
              </a:rPr>
              <a:t>Topic Title: </a:t>
            </a:r>
            <a:r>
              <a:rPr lang="en-GB" sz="4400" dirty="0">
                <a:latin typeface="NTFPreCursive" panose="03000400000000000000" pitchFamily="66" charset="0"/>
              </a:rPr>
              <a:t>Sunshine and Sunflowers</a:t>
            </a:r>
            <a:endParaRPr lang="en-GB" dirty="0">
              <a:latin typeface="NTFPreCursive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425170"/>
            <a:ext cx="2170584" cy="4911824"/>
          </a:xfrm>
          <a:solidFill>
            <a:srgbClr val="00B0F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9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Air</a:t>
            </a:r>
            <a:endParaRPr lang="en-GB" sz="1900" dirty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Animal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Antennae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Butterfly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Flower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Insect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Leaf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Leg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Petal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Root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Shell</a:t>
            </a:r>
          </a:p>
          <a:p>
            <a:r>
              <a:rPr lang="en-GB" sz="19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Soil </a:t>
            </a:r>
          </a:p>
          <a:p>
            <a:endParaRPr lang="en-GB" sz="19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04048" y="1412776"/>
            <a:ext cx="2520280" cy="4924218"/>
          </a:xfrm>
          <a:prstGeom prst="rect">
            <a:avLst/>
          </a:prstGeom>
          <a:solidFill>
            <a:srgbClr val="92D050"/>
          </a:solidFill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GB" sz="1800" b="1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Key Topic Vocabulary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Stem 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Sun cream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Sunflowers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Sun glasses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Sun hat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Sun light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Warmth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Water</a:t>
            </a:r>
          </a:p>
          <a:p>
            <a:r>
              <a:rPr lang="en-GB" sz="1800" dirty="0" smtClean="0">
                <a:solidFill>
                  <a:schemeClr val="bg1"/>
                </a:solidFill>
                <a:latin typeface="NTFPreCursive" panose="03000400000000000000" pitchFamily="66" charset="0"/>
              </a:rPr>
              <a:t>Wing</a:t>
            </a:r>
          </a:p>
          <a:p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bg1"/>
              </a:solidFill>
              <a:latin typeface="NTFPreCursive" panose="03000400000000000000" pitchFamily="66" charset="0"/>
            </a:endParaRPr>
          </a:p>
          <a:p>
            <a:endParaRPr lang="en-GB" sz="1600" dirty="0" smtClean="0">
              <a:solidFill>
                <a:schemeClr val="bg1"/>
              </a:solidFill>
              <a:latin typeface="+mj-lt"/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 smtClean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5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1325</TotalTime>
  <Words>455</Words>
  <Application>Microsoft Office PowerPoint</Application>
  <PresentationFormat>On-screen Show (4:3)</PresentationFormat>
  <Paragraphs>91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Constantia</vt:lpstr>
      <vt:lpstr>NTFPreCursive</vt:lpstr>
      <vt:lpstr>NTFPreCursivef</vt:lpstr>
      <vt:lpstr>Wingdings 2</vt:lpstr>
      <vt:lpstr>Flow</vt:lpstr>
      <vt:lpstr>Riverside Primary School </vt:lpstr>
      <vt:lpstr>Topic Title: Sunshine and Sunflowers</vt:lpstr>
      <vt:lpstr> Topic Title: Sunshine and Sunflowers</vt:lpstr>
      <vt:lpstr>Topic Title: Sunshine and Sunflowers</vt:lpstr>
      <vt:lpstr>Topic Title: Sunshine and Sunflowers</vt:lpstr>
      <vt:lpstr>Topic Title: Sunshine and Sunflowers</vt:lpstr>
      <vt:lpstr>Topic Title: Sunshine and Sunflowers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Riverside Primary School</dc:title>
  <dc:creator>Teacher</dc:creator>
  <cp:lastModifiedBy>G Pasiliao</cp:lastModifiedBy>
  <cp:revision>95</cp:revision>
  <cp:lastPrinted>2021-03-25T16:20:22Z</cp:lastPrinted>
  <dcterms:created xsi:type="dcterms:W3CDTF">2016-06-22T08:23:20Z</dcterms:created>
  <dcterms:modified xsi:type="dcterms:W3CDTF">2022-03-22T08:04:52Z</dcterms:modified>
</cp:coreProperties>
</file>