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4" autoAdjust="0"/>
  </p:normalViewPr>
  <p:slideViewPr>
    <p:cSldViewPr>
      <p:cViewPr>
        <p:scale>
          <a:sx n="95" d="100"/>
          <a:sy n="95" d="100"/>
        </p:scale>
        <p:origin x="2064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>
                <a:latin typeface="NTFPreCursive" panose="03000400000000000000" pitchFamily="66" charset="0"/>
              </a:rPr>
              <a:t>Year </a:t>
            </a:r>
            <a:r>
              <a:rPr lang="en-GB" sz="4000" dirty="0">
                <a:latin typeface="NTFPreCursive" panose="03000400000000000000" pitchFamily="66" charset="0"/>
              </a:rPr>
              <a:t>1</a:t>
            </a:r>
            <a:r>
              <a:rPr lang="en-GB" sz="4000" dirty="0" smtClean="0">
                <a:latin typeface="NTFPreCursive" panose="03000400000000000000" pitchFamily="66" charset="0"/>
              </a:rPr>
              <a:t> </a:t>
            </a:r>
            <a:r>
              <a:rPr lang="en-GB" sz="4000" dirty="0">
                <a:latin typeface="NTFPreCursive" panose="03000400000000000000" pitchFamily="66" charset="0"/>
              </a:rPr>
              <a:t>Curriculum Map</a:t>
            </a:r>
          </a:p>
          <a:p>
            <a:r>
              <a:rPr lang="en-GB" sz="4000" dirty="0" smtClean="0">
                <a:latin typeface="NTFPreCursive" panose="03000400000000000000" pitchFamily="66" charset="0"/>
              </a:rPr>
              <a:t>Autumn 2 Term  </a:t>
            </a:r>
            <a:r>
              <a:rPr lang="en-GB" sz="4000" dirty="0" smtClean="0">
                <a:latin typeface="NTFPreCursive" panose="03000400000000000000" pitchFamily="66" charset="0"/>
              </a:rPr>
              <a:t>2021</a:t>
            </a:r>
            <a:endParaRPr lang="en-GB" dirty="0">
              <a:latin typeface="NTFPreCursive" panose="03000400000000000000" pitchFamily="66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Topic Title: Maths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7332" y="1196752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Maths: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Subtraction (takeaway, symbol, crossing out)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Fact families- the 8 facts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Subtraction-counting back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Subtraction-finding difference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Comparing addition and subtraction statements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Recognise and name 3-D shapes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Sort 3-D shapes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Recognise and name 2-D shapes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Sort 2-D shapes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Patterns with 3-D and 2-D shapes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Counting backwards and forwards to 20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Tens and ones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Compare numbers, group of objects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Other numbers and group of objects</a:t>
            </a:r>
          </a:p>
          <a:p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819389"/>
            <a:ext cx="4242396" cy="2861639"/>
          </a:xfr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DSR</a:t>
            </a:r>
            <a:r>
              <a:rPr lang="en-GB" sz="1800" b="1" dirty="0" smtClean="0">
                <a:latin typeface="NTFPreCursive" panose="03000400000000000000" pitchFamily="66" charset="0"/>
              </a:rPr>
              <a:t>:</a:t>
            </a:r>
            <a:endParaRPr lang="en-GB" sz="1800" b="1" dirty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Some of the books w</a:t>
            </a:r>
            <a:r>
              <a:rPr lang="en-GB" sz="1800" b="1" dirty="0" smtClean="0">
                <a:latin typeface="NTFPreCursive" panose="03000400000000000000" pitchFamily="66" charset="0"/>
              </a:rPr>
              <a:t>e </a:t>
            </a:r>
            <a:r>
              <a:rPr lang="en-GB" sz="1800" b="1" dirty="0">
                <a:latin typeface="NTFPreCursive" panose="03000400000000000000" pitchFamily="66" charset="0"/>
              </a:rPr>
              <a:t>will be </a:t>
            </a:r>
            <a:r>
              <a:rPr lang="en-GB" sz="1800" b="1" dirty="0" smtClean="0">
                <a:latin typeface="NTFPreCursive" panose="03000400000000000000" pitchFamily="66" charset="0"/>
              </a:rPr>
              <a:t>reading are:</a:t>
            </a: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The dirty sheep</a:t>
            </a: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The cat who fell out of the car</a:t>
            </a: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Green bricks</a:t>
            </a: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The big bell</a:t>
            </a: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The snake in a cave. </a:t>
            </a: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The willow tree</a:t>
            </a:r>
            <a:endParaRPr lang="en-GB" sz="1800" b="1" dirty="0">
              <a:latin typeface="NTFPreCursive" panose="03000400000000000000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 </a:t>
            </a:r>
            <a:r>
              <a:rPr lang="en-GB" sz="4800" dirty="0" smtClean="0">
                <a:latin typeface="NTFPreCursive" panose="03000400000000000000" pitchFamily="66" charset="0"/>
              </a:rPr>
              <a:t>Topic Title: </a:t>
            </a:r>
            <a:r>
              <a:rPr lang="en-GB" sz="4800" dirty="0" smtClean="0">
                <a:latin typeface="NTFPreCursive" panose="03000400000000000000" pitchFamily="66" charset="0"/>
              </a:rPr>
              <a:t>Literacy </a:t>
            </a:r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36293" y="783386"/>
            <a:ext cx="4321633" cy="58295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Writing</a:t>
            </a:r>
            <a:r>
              <a:rPr lang="en-GB" sz="1800" b="1" dirty="0" smtClean="0">
                <a:latin typeface="NTFPreCursive" panose="03000400000000000000" pitchFamily="66" charset="0"/>
              </a:rPr>
              <a:t>: 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Character description of Beegu )adjectives, emotive language and sequencing).</a:t>
            </a:r>
          </a:p>
          <a:p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Non-</a:t>
            </a:r>
            <a:r>
              <a:rPr lang="en-GB" sz="1800" b="1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choronological</a:t>
            </a: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 report on rockets (subheadings, facts, research, capital letters and full stops)</a:t>
            </a:r>
            <a:endParaRPr lang="en-GB" sz="1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Informal letter (informal language, layout)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3744841"/>
            <a:ext cx="4242396" cy="2868085"/>
          </a:xfr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rule: (KS2)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The digraphs ‘</a:t>
            </a:r>
            <a:r>
              <a:rPr lang="en-GB" sz="1800" dirty="0" err="1">
                <a:latin typeface="NTFPreCursive" panose="03000400000000000000" pitchFamily="66" charset="0"/>
              </a:rPr>
              <a:t>ai</a:t>
            </a:r>
            <a:r>
              <a:rPr lang="en-GB" sz="1800" dirty="0">
                <a:latin typeface="NTFPreCursive" panose="03000400000000000000" pitchFamily="66" charset="0"/>
              </a:rPr>
              <a:t>‘ and ‘</a:t>
            </a:r>
            <a:r>
              <a:rPr lang="en-GB" sz="1800" dirty="0" err="1">
                <a:latin typeface="NTFPreCursive" panose="03000400000000000000" pitchFamily="66" charset="0"/>
              </a:rPr>
              <a:t>oi</a:t>
            </a:r>
            <a:r>
              <a:rPr lang="en-GB" sz="1800" dirty="0">
                <a:latin typeface="NTFPreCursive" panose="03000400000000000000" pitchFamily="66" charset="0"/>
              </a:rPr>
              <a:t>’ are hardly ever used at the end of English words</a:t>
            </a:r>
            <a:r>
              <a:rPr lang="en-GB" sz="1800" dirty="0" smtClean="0">
                <a:latin typeface="NTFPreCursive" panose="03000400000000000000" pitchFamily="66" charset="0"/>
              </a:rPr>
              <a:t>.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The digraphs ‘ay’ and ‘</a:t>
            </a:r>
            <a:r>
              <a:rPr lang="en-GB" sz="1800" dirty="0" err="1">
                <a:latin typeface="NTFPreCursive" panose="03000400000000000000" pitchFamily="66" charset="0"/>
              </a:rPr>
              <a:t>oy</a:t>
            </a:r>
            <a:r>
              <a:rPr lang="en-GB" sz="1800" dirty="0">
                <a:latin typeface="NTFPreCursive" panose="03000400000000000000" pitchFamily="66" charset="0"/>
              </a:rPr>
              <a:t>’ are used for those sounds at the end of words and at the end of syllables</a:t>
            </a:r>
            <a:r>
              <a:rPr lang="en-GB" sz="1800" dirty="0" smtClean="0">
                <a:latin typeface="NTFPreCursive" panose="03000400000000000000" pitchFamily="66" charset="0"/>
              </a:rPr>
              <a:t>.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The sound /</a:t>
            </a:r>
            <a:r>
              <a:rPr lang="en-GB" sz="1800" dirty="0" err="1">
                <a:latin typeface="NTFPreCursive" panose="03000400000000000000" pitchFamily="66" charset="0"/>
              </a:rPr>
              <a:t>oa</a:t>
            </a:r>
            <a:r>
              <a:rPr lang="en-GB" sz="1800" dirty="0">
                <a:latin typeface="NTFPreCursive" panose="03000400000000000000" pitchFamily="66" charset="0"/>
              </a:rPr>
              <a:t>/ spelt with the vowel digraphs ‘</a:t>
            </a:r>
            <a:r>
              <a:rPr lang="en-GB" sz="1800" dirty="0" err="1">
                <a:latin typeface="NTFPreCursive" panose="03000400000000000000" pitchFamily="66" charset="0"/>
              </a:rPr>
              <a:t>oa</a:t>
            </a:r>
            <a:r>
              <a:rPr lang="en-GB" sz="1800" dirty="0">
                <a:latin typeface="NTFPreCursive" panose="03000400000000000000" pitchFamily="66" charset="0"/>
              </a:rPr>
              <a:t>’, ‘</a:t>
            </a:r>
            <a:r>
              <a:rPr lang="en-GB" sz="1800" dirty="0" err="1">
                <a:latin typeface="NTFPreCursive" panose="03000400000000000000" pitchFamily="66" charset="0"/>
              </a:rPr>
              <a:t>ow</a:t>
            </a:r>
            <a:r>
              <a:rPr lang="en-GB" sz="1800" dirty="0">
                <a:latin typeface="NTFPreCursive" panose="03000400000000000000" pitchFamily="66" charset="0"/>
              </a:rPr>
              <a:t>’, ‘</a:t>
            </a:r>
            <a:r>
              <a:rPr lang="en-GB" sz="1800" dirty="0" err="1">
                <a:latin typeface="NTFPreCursive" panose="03000400000000000000" pitchFamily="66" charset="0"/>
              </a:rPr>
              <a:t>oe</a:t>
            </a:r>
            <a:r>
              <a:rPr lang="en-GB" sz="1800" dirty="0">
                <a:latin typeface="NTFPreCursive" panose="03000400000000000000" pitchFamily="66" charset="0"/>
              </a:rPr>
              <a:t>’ (</a:t>
            </a:r>
            <a:r>
              <a:rPr lang="en-GB" sz="1800" dirty="0" err="1">
                <a:latin typeface="NTFPreCursive" panose="03000400000000000000" pitchFamily="66" charset="0"/>
              </a:rPr>
              <a:t>oa</a:t>
            </a:r>
            <a:r>
              <a:rPr lang="en-GB" sz="1800" dirty="0">
                <a:latin typeface="NTFPreCursive" panose="03000400000000000000" pitchFamily="66" charset="0"/>
              </a:rPr>
              <a:t> is very rare at the end of a word</a:t>
            </a:r>
            <a:r>
              <a:rPr lang="en-GB" sz="1800" dirty="0" smtClean="0">
                <a:latin typeface="NTFPreCursive" panose="03000400000000000000" pitchFamily="66" charset="0"/>
              </a:rPr>
              <a:t>)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The sound /</a:t>
            </a:r>
            <a:r>
              <a:rPr lang="en-GB" sz="1800" dirty="0" err="1">
                <a:latin typeface="NTFPreCursive" panose="03000400000000000000" pitchFamily="66" charset="0"/>
              </a:rPr>
              <a:t>ee</a:t>
            </a:r>
            <a:r>
              <a:rPr lang="en-GB" sz="1800" dirty="0">
                <a:latin typeface="NTFPreCursive" panose="03000400000000000000" pitchFamily="66" charset="0"/>
              </a:rPr>
              <a:t>/ spelt ‘e’ and with the vowel digraph ‘</a:t>
            </a:r>
            <a:r>
              <a:rPr lang="en-GB" sz="1800" dirty="0" err="1">
                <a:latin typeface="NTFPreCursive" panose="03000400000000000000" pitchFamily="66" charset="0"/>
              </a:rPr>
              <a:t>ee</a:t>
            </a:r>
            <a:r>
              <a:rPr lang="en-GB" sz="1800" dirty="0" smtClean="0">
                <a:latin typeface="NTFPreCursive" panose="03000400000000000000" pitchFamily="66" charset="0"/>
              </a:rPr>
              <a:t>’</a:t>
            </a:r>
          </a:p>
          <a:p>
            <a:r>
              <a:rPr lang="en-GB" sz="1600" dirty="0">
                <a:latin typeface="NTFPreCursive" panose="03000400000000000000" pitchFamily="66" charset="0"/>
              </a:rPr>
              <a:t>The vowel digraph ‘</a:t>
            </a:r>
            <a:r>
              <a:rPr lang="en-GB" sz="1600" dirty="0" err="1">
                <a:latin typeface="NTFPreCursive" panose="03000400000000000000" pitchFamily="66" charset="0"/>
              </a:rPr>
              <a:t>ea</a:t>
            </a:r>
            <a:r>
              <a:rPr lang="en-GB" sz="1600" dirty="0">
                <a:latin typeface="NTFPreCursive" panose="03000400000000000000" pitchFamily="66" charset="0"/>
              </a:rPr>
              <a:t>’</a:t>
            </a:r>
          </a:p>
          <a:p>
            <a:r>
              <a:rPr lang="en-GB" sz="1600" dirty="0">
                <a:latin typeface="NTFPreCursive" panose="03000400000000000000" pitchFamily="66" charset="0"/>
              </a:rPr>
              <a:t>The vowel digraph ‘</a:t>
            </a:r>
            <a:r>
              <a:rPr lang="en-GB" sz="1600" dirty="0" err="1">
                <a:latin typeface="NTFPreCursive" panose="03000400000000000000" pitchFamily="66" charset="0"/>
              </a:rPr>
              <a:t>ie</a:t>
            </a:r>
            <a:r>
              <a:rPr lang="en-GB" sz="1600" dirty="0">
                <a:latin typeface="NTFPreCursive" panose="03000400000000000000" pitchFamily="66" charset="0"/>
              </a:rPr>
              <a:t>’ making the /</a:t>
            </a:r>
            <a:r>
              <a:rPr lang="en-GB" sz="1600" dirty="0" err="1">
                <a:latin typeface="NTFPreCursive" panose="03000400000000000000" pitchFamily="66" charset="0"/>
              </a:rPr>
              <a:t>igh</a:t>
            </a:r>
            <a:r>
              <a:rPr lang="en-GB" sz="1600" dirty="0">
                <a:latin typeface="NTFPreCursive" panose="03000400000000000000" pitchFamily="66" charset="0"/>
              </a:rPr>
              <a:t>/ and / </a:t>
            </a:r>
            <a:r>
              <a:rPr lang="en-GB" sz="1600" dirty="0" err="1">
                <a:latin typeface="NTFPreCursive" panose="03000400000000000000" pitchFamily="66" charset="0"/>
              </a:rPr>
              <a:t>ee</a:t>
            </a:r>
            <a:r>
              <a:rPr lang="en-GB" sz="1600" dirty="0">
                <a:latin typeface="NTFPreCursive" panose="03000400000000000000" pitchFamily="66" charset="0"/>
              </a:rPr>
              <a:t>/ </a:t>
            </a:r>
            <a:r>
              <a:rPr lang="en-GB" sz="1600" dirty="0" smtClean="0">
                <a:latin typeface="NTFPreCursive" panose="03000400000000000000" pitchFamily="66" charset="0"/>
              </a:rPr>
              <a:t>sounds</a:t>
            </a:r>
            <a:endParaRPr lang="en-GB" sz="1600" dirty="0">
              <a:latin typeface="NTFPreCursive" panose="03000400000000000000" pitchFamily="66" charset="0"/>
            </a:endParaRP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28" y="980728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</a:t>
            </a:r>
            <a:r>
              <a:rPr lang="en-GB" sz="5400" dirty="0" smtClean="0">
                <a:latin typeface="NTFPreCursive" panose="03000400000000000000" pitchFamily="66" charset="0"/>
              </a:rPr>
              <a:t>: Moon Zoom 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130"/>
            <a:ext cx="4038600" cy="5705556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PSHE: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</a:t>
            </a: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learning:</a:t>
            </a:r>
          </a:p>
          <a:p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I can identify similarities between people in my </a:t>
            </a: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class</a:t>
            </a:r>
          </a:p>
          <a:p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I can identify differences between people in my class</a:t>
            </a:r>
          </a:p>
          <a:p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I can tell you what bullying </a:t>
            </a: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is</a:t>
            </a:r>
          </a:p>
          <a:p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I know some people who I could talk to if I was feeling </a:t>
            </a:r>
            <a:r>
              <a:rPr lang="en-GB" sz="1800" b="1" dirty="0" err="1" smtClean="0">
                <a:solidFill>
                  <a:prstClr val="white"/>
                </a:solidFill>
                <a:latin typeface="NTFPreCursive" panose="03000400000000000000" pitchFamily="66" charset="0"/>
              </a:rPr>
              <a:t>unhap</a:t>
            </a:r>
            <a:endParaRPr lang="en-GB" sz="1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I know how to make new </a:t>
            </a:r>
            <a:r>
              <a:rPr lang="en-GB" sz="1800" b="1" dirty="0" err="1">
                <a:solidFill>
                  <a:prstClr val="white"/>
                </a:solidFill>
                <a:latin typeface="NTFPreCursive" panose="03000400000000000000" pitchFamily="66" charset="0"/>
              </a:rPr>
              <a:t>friendpy</a:t>
            </a:r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 or being bullied </a:t>
            </a:r>
            <a:endParaRPr lang="en-GB" sz="1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I can tell you some ways I am different from my friends</a:t>
            </a:r>
            <a:endParaRPr lang="en-GB" sz="1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11348"/>
            <a:ext cx="4172272" cy="27363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648200" y="3789040"/>
            <a:ext cx="4172272" cy="2824646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100" b="1" dirty="0" smtClean="0">
                <a:latin typeface="NTFPreCursive" panose="03000400000000000000" pitchFamily="66" charset="0"/>
              </a:rPr>
              <a:t>R.E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en-GB" sz="21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</a:t>
            </a:r>
            <a:r>
              <a:rPr lang="en-GB" sz="21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:</a:t>
            </a:r>
          </a:p>
          <a:p>
            <a:pPr>
              <a:buClr>
                <a:srgbClr val="0BD0D9"/>
              </a:buClr>
            </a:pPr>
            <a:r>
              <a:rPr lang="en-GB" sz="2100" b="1" dirty="0" smtClean="0">
                <a:latin typeface="NTFPreCursive" panose="03000400000000000000" pitchFamily="66" charset="0"/>
              </a:rPr>
              <a:t>To </a:t>
            </a:r>
            <a:r>
              <a:rPr lang="en-GB" sz="2100" b="1" dirty="0">
                <a:latin typeface="NTFPreCursive" panose="03000400000000000000" pitchFamily="66" charset="0"/>
              </a:rPr>
              <a:t>understand the meaning of the word Christmas</a:t>
            </a:r>
            <a:endParaRPr lang="en-GB" sz="2100" dirty="0">
              <a:latin typeface="NTFPreCursive" panose="03000400000000000000" pitchFamily="66" charset="0"/>
            </a:endParaRPr>
          </a:p>
          <a:p>
            <a:pPr>
              <a:buClr>
                <a:srgbClr val="0BD0D9"/>
              </a:buClr>
            </a:pPr>
            <a:r>
              <a:rPr lang="en-GB" sz="2100" b="1" dirty="0" smtClean="0">
                <a:latin typeface="NTFPreCursive" panose="03000400000000000000" pitchFamily="66" charset="0"/>
              </a:rPr>
              <a:t>To </a:t>
            </a:r>
            <a:r>
              <a:rPr lang="en-GB" sz="2100" b="1" dirty="0">
                <a:latin typeface="NTFPreCursive" panose="03000400000000000000" pitchFamily="66" charset="0"/>
              </a:rPr>
              <a:t>find out why advent is important to Christians</a:t>
            </a:r>
            <a:endParaRPr lang="en-GB" sz="2100" dirty="0">
              <a:latin typeface="NTFPreCursive" panose="03000400000000000000" pitchFamily="66" charset="0"/>
            </a:endParaRPr>
          </a:p>
          <a:p>
            <a:pPr>
              <a:buClr>
                <a:srgbClr val="0BD0D9"/>
              </a:buClr>
            </a:pPr>
            <a:r>
              <a:rPr lang="en-GB" sz="2100" b="1" dirty="0" smtClean="0">
                <a:latin typeface="NTFPreCursive" panose="03000400000000000000" pitchFamily="66" charset="0"/>
              </a:rPr>
              <a:t>To </a:t>
            </a:r>
            <a:r>
              <a:rPr lang="en-GB" sz="2100" b="1" dirty="0">
                <a:latin typeface="NTFPreCursive" panose="03000400000000000000" pitchFamily="66" charset="0"/>
              </a:rPr>
              <a:t>explain why gifts are given at </a:t>
            </a:r>
            <a:r>
              <a:rPr lang="en-GB" sz="2100" b="1" dirty="0" smtClean="0">
                <a:latin typeface="NTFPreCursive" panose="03000400000000000000" pitchFamily="66" charset="0"/>
              </a:rPr>
              <a:t>Christmas</a:t>
            </a:r>
            <a:endParaRPr lang="en-GB" sz="2100" dirty="0">
              <a:latin typeface="NTFPreCursive" panose="03000400000000000000" pitchFamily="66" charset="0"/>
            </a:endParaRPr>
          </a:p>
          <a:p>
            <a:pPr>
              <a:buClr>
                <a:srgbClr val="0BD0D9"/>
              </a:buClr>
            </a:pPr>
            <a:r>
              <a:rPr lang="en-GB" sz="2100" b="1" dirty="0" smtClean="0">
                <a:latin typeface="NTFPreCursive" panose="03000400000000000000" pitchFamily="66" charset="0"/>
              </a:rPr>
              <a:t>To </a:t>
            </a:r>
            <a:r>
              <a:rPr lang="en-GB" sz="2100" b="1" dirty="0">
                <a:latin typeface="NTFPreCursive" panose="03000400000000000000" pitchFamily="66" charset="0"/>
              </a:rPr>
              <a:t>explore how Christians celebrate </a:t>
            </a:r>
            <a:r>
              <a:rPr lang="en-GB" sz="2100" b="1" dirty="0" smtClean="0">
                <a:latin typeface="NTFPreCursive" panose="03000400000000000000" pitchFamily="66" charset="0"/>
              </a:rPr>
              <a:t>Christmas</a:t>
            </a:r>
            <a:endParaRPr lang="en-GB" sz="2100" dirty="0">
              <a:latin typeface="NTFPreCursive" panose="03000400000000000000" pitchFamily="66" charset="0"/>
            </a:endParaRPr>
          </a:p>
          <a:p>
            <a:pPr>
              <a:buClr>
                <a:srgbClr val="0BD0D9"/>
              </a:buClr>
            </a:pPr>
            <a:r>
              <a:rPr lang="en-GB" sz="2100" b="1" dirty="0" smtClean="0">
                <a:latin typeface="NTFPreCursive" panose="03000400000000000000" pitchFamily="66" charset="0"/>
              </a:rPr>
              <a:t>To </a:t>
            </a:r>
            <a:r>
              <a:rPr lang="en-GB" sz="2100" b="1" dirty="0">
                <a:latin typeface="NTFPreCursive" panose="03000400000000000000" pitchFamily="66" charset="0"/>
              </a:rPr>
              <a:t>find out how Christmas is celebrated around the world</a:t>
            </a:r>
            <a:endParaRPr lang="en-GB" sz="2100" dirty="0">
              <a:latin typeface="NTFPreCursive" panose="03000400000000000000" pitchFamily="66" charset="0"/>
            </a:endParaRPr>
          </a:p>
          <a:p>
            <a:pPr>
              <a:buClr>
                <a:srgbClr val="0BD0D9"/>
              </a:buClr>
            </a:pPr>
            <a:r>
              <a:rPr lang="en-GB" sz="2100" b="1" dirty="0" smtClean="0">
                <a:latin typeface="NTFPreCursive" panose="03000400000000000000" pitchFamily="66" charset="0"/>
              </a:rPr>
              <a:t>To </a:t>
            </a:r>
            <a:r>
              <a:rPr lang="en-GB" sz="2100" b="1" dirty="0">
                <a:latin typeface="NTFPreCursive" panose="03000400000000000000" pitchFamily="66" charset="0"/>
              </a:rPr>
              <a:t>be able to retell the Christmas story</a:t>
            </a:r>
            <a:endParaRPr lang="en-GB" sz="2100" dirty="0">
              <a:latin typeface="NTFPreCursive" panose="03000400000000000000" pitchFamily="66" charset="0"/>
            </a:endParaRPr>
          </a:p>
          <a:p>
            <a:pPr>
              <a:buClr>
                <a:srgbClr val="0BD0D9"/>
              </a:buClr>
            </a:pPr>
            <a:endParaRPr lang="en-GB" sz="1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903176"/>
            <a:ext cx="39715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Music</a:t>
            </a: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: Rhythm In The Way We Walk and Banana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Rap</a:t>
            </a:r>
            <a:endParaRPr lang="en-GB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learning: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Listen </a:t>
            </a: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and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Appraise (beats and rhythm)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Musical Activities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(structure)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Perform the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Flexible Games </a:t>
            </a:r>
            <a:endParaRPr lang="en-GB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Share the song </a:t>
            </a:r>
            <a:endParaRPr lang="en-GB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</a:t>
            </a:r>
            <a:r>
              <a:rPr lang="en-GB" sz="5400" dirty="0" smtClean="0">
                <a:latin typeface="NTFPreCursive" panose="03000400000000000000" pitchFamily="66" charset="0"/>
              </a:rPr>
              <a:t>: Moon Zoom 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720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P.E: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</a:t>
            </a: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learning:</a:t>
            </a:r>
          </a:p>
          <a:p>
            <a:r>
              <a:rPr lang="en-GB" sz="1800" b="1" dirty="0">
                <a:latin typeface="NTFPreCursive" panose="03000400000000000000" pitchFamily="66" charset="0"/>
              </a:rPr>
              <a:t>To explore movement and ideas and respond imaginatively to </a:t>
            </a:r>
            <a:r>
              <a:rPr lang="en-GB" sz="1800" b="1" dirty="0" smtClean="0">
                <a:latin typeface="NTFPreCursive" panose="03000400000000000000" pitchFamily="66" charset="0"/>
              </a:rPr>
              <a:t>stimuli</a:t>
            </a:r>
          </a:p>
          <a:p>
            <a:r>
              <a:rPr lang="en-GB" sz="1800" b="1" dirty="0">
                <a:latin typeface="NTFPreCursive" panose="03000400000000000000" pitchFamily="66" charset="0"/>
              </a:rPr>
              <a:t>To move confidently and safely in their own and general space, using changes of speed, level and </a:t>
            </a:r>
            <a:r>
              <a:rPr lang="en-GB" sz="1800" b="1" dirty="0" smtClean="0">
                <a:latin typeface="NTFPreCursive" panose="03000400000000000000" pitchFamily="66" charset="0"/>
              </a:rPr>
              <a:t>direction</a:t>
            </a:r>
          </a:p>
          <a:p>
            <a:r>
              <a:rPr lang="en-GB" sz="1800" b="1" dirty="0">
                <a:latin typeface="NTFPreCursive" panose="03000400000000000000" pitchFamily="66" charset="0"/>
              </a:rPr>
              <a:t>To perform movement phrases using a range of body actions and body </a:t>
            </a:r>
            <a:r>
              <a:rPr lang="en-GB" sz="1800" b="1" dirty="0" smtClean="0">
                <a:latin typeface="NTFPreCursive" panose="03000400000000000000" pitchFamily="66" charset="0"/>
              </a:rPr>
              <a:t>parts.</a:t>
            </a:r>
          </a:p>
          <a:p>
            <a:r>
              <a:rPr lang="en-GB" sz="1800" b="1" dirty="0">
                <a:latin typeface="NTFPreCursive" panose="03000400000000000000" pitchFamily="66" charset="0"/>
              </a:rPr>
              <a:t>To work in groups to perform a set movement </a:t>
            </a:r>
            <a:r>
              <a:rPr lang="en-GB" sz="1800" b="1" dirty="0" smtClean="0">
                <a:latin typeface="NTFPreCursive" panose="03000400000000000000" pitchFamily="66" charset="0"/>
              </a:rPr>
              <a:t>phrases</a:t>
            </a:r>
          </a:p>
          <a:p>
            <a:r>
              <a:rPr lang="en-GB" sz="1800" b="1" dirty="0">
                <a:latin typeface="NTFPreCursive" panose="03000400000000000000" pitchFamily="66" charset="0"/>
              </a:rPr>
              <a:t>To compose and link movement phrases to make simple dances with clear beginning, middles and </a:t>
            </a:r>
            <a:r>
              <a:rPr lang="en-GB" sz="1800" b="1" dirty="0" smtClean="0">
                <a:latin typeface="NTFPreCursive" panose="03000400000000000000" pitchFamily="66" charset="0"/>
              </a:rPr>
              <a:t>ends</a:t>
            </a:r>
          </a:p>
          <a:p>
            <a:r>
              <a:rPr lang="en-GB" sz="1800" b="1" dirty="0">
                <a:latin typeface="NTFPreCursive" panose="03000400000000000000" pitchFamily="66" charset="0"/>
              </a:rPr>
              <a:t>To compose and link movement phrases to make simple dances with clear beginning, middles and </a:t>
            </a:r>
            <a:r>
              <a:rPr lang="en-GB" sz="1800" b="1" dirty="0" smtClean="0">
                <a:latin typeface="NTFPreCursive" panose="03000400000000000000" pitchFamily="66" charset="0"/>
              </a:rPr>
              <a:t>ends</a:t>
            </a:r>
            <a:endParaRPr lang="en-GB" sz="1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08720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Computing: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Create </a:t>
            </a: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and debug simple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Use </a:t>
            </a: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logical reasoning to predict the behaviour of simple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Use </a:t>
            </a: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technology purposefully to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create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Organise. Store. Manipulate and retrieve digital content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Recognise </a:t>
            </a: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common uses of information technology beyond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Use </a:t>
            </a: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technology safely and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respectfully</a:t>
            </a:r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Topic </a:t>
            </a:r>
            <a:r>
              <a:rPr lang="en-GB" sz="4000" dirty="0" smtClean="0">
                <a:latin typeface="NTFPreCursive" panose="03000400000000000000" pitchFamily="66" charset="0"/>
              </a:rPr>
              <a:t>Title: Moon Zoom</a:t>
            </a:r>
            <a:endParaRPr lang="en-GB" sz="4000" dirty="0">
              <a:latin typeface="NTFPreCursive" panose="03000400000000000000" pitchFamily="66" charset="0"/>
            </a:endParaRP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"/>
          </p:nvPr>
        </p:nvSpPr>
        <p:spPr>
          <a:xfrm>
            <a:off x="128568" y="755576"/>
            <a:ext cx="4299416" cy="28174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NTFPreCursive" panose="03000400000000000000" pitchFamily="66" charset="0"/>
              </a:rPr>
              <a:t>History:</a:t>
            </a:r>
            <a:endParaRPr lang="en-GB" sz="16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6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1600" b="1" dirty="0">
                <a:latin typeface="NTFPreCursive" panose="03000400000000000000" pitchFamily="66" charset="0"/>
              </a:rPr>
              <a:t>To know about Neil </a:t>
            </a:r>
            <a:r>
              <a:rPr lang="en-GB" sz="1600" b="1" dirty="0" smtClean="0">
                <a:latin typeface="NTFPreCursive" panose="03000400000000000000" pitchFamily="66" charset="0"/>
              </a:rPr>
              <a:t>Armstrong</a:t>
            </a:r>
          </a:p>
          <a:p>
            <a:r>
              <a:rPr lang="en-GB" sz="1600" b="1" dirty="0" smtClean="0">
                <a:latin typeface="NTFPreCursive" panose="03000400000000000000" pitchFamily="66" charset="0"/>
              </a:rPr>
              <a:t>To explore timelines</a:t>
            </a:r>
          </a:p>
          <a:p>
            <a:r>
              <a:rPr lang="en-GB" sz="1600" b="1" dirty="0">
                <a:latin typeface="NTFPreCursive" panose="03000400000000000000" pitchFamily="66" charset="0"/>
              </a:rPr>
              <a:t>To order information on a </a:t>
            </a:r>
            <a:r>
              <a:rPr lang="en-GB" sz="1600" b="1" dirty="0" smtClean="0">
                <a:latin typeface="NTFPreCursive" panose="03000400000000000000" pitchFamily="66" charset="0"/>
              </a:rPr>
              <a:t>timeline</a:t>
            </a:r>
            <a:endParaRPr lang="en-GB" sz="16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4572000" y="755576"/>
            <a:ext cx="4320480" cy="28174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tIns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Science:</a:t>
            </a:r>
          </a:p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We will focus on</a:t>
            </a:r>
            <a:r>
              <a:rPr lang="en-GB" sz="1800" b="1" dirty="0" smtClean="0">
                <a:latin typeface="NTFPreCursive" panose="03000400000000000000" pitchFamily="66" charset="0"/>
              </a:rPr>
              <a:t>:</a:t>
            </a:r>
          </a:p>
          <a:p>
            <a:r>
              <a:rPr lang="en-GB" sz="1800" b="1" dirty="0">
                <a:latin typeface="NTFPreCursive" panose="03000400000000000000" pitchFamily="66" charset="0"/>
              </a:rPr>
              <a:t>T</a:t>
            </a:r>
            <a:r>
              <a:rPr lang="en-GB" sz="1800" b="1" dirty="0" smtClean="0">
                <a:latin typeface="NTFPreCursive" panose="03000400000000000000" pitchFamily="66" charset="0"/>
              </a:rPr>
              <a:t>o </a:t>
            </a:r>
            <a:r>
              <a:rPr lang="en-GB" sz="1800" b="1" dirty="0">
                <a:latin typeface="NTFPreCursive" panose="03000400000000000000" pitchFamily="66" charset="0"/>
              </a:rPr>
              <a:t>investigate and describe the simple physical properties of some everyday </a:t>
            </a:r>
            <a:r>
              <a:rPr lang="en-GB" sz="1800" b="1" dirty="0" smtClean="0">
                <a:latin typeface="NTFPreCursive" panose="03000400000000000000" pitchFamily="66" charset="0"/>
              </a:rPr>
              <a:t>materials</a:t>
            </a:r>
          </a:p>
          <a:p>
            <a:r>
              <a:rPr lang="en-GB" sz="1800" b="1" dirty="0">
                <a:latin typeface="NTFPreCursive" panose="03000400000000000000" pitchFamily="66" charset="0"/>
              </a:rPr>
              <a:t>To group a range of everyday </a:t>
            </a:r>
            <a:r>
              <a:rPr lang="en-GB" sz="1800" b="1" dirty="0" smtClean="0">
                <a:latin typeface="NTFPreCursive" panose="03000400000000000000" pitchFamily="66" charset="0"/>
              </a:rPr>
              <a:t>materials</a:t>
            </a:r>
          </a:p>
          <a:p>
            <a:r>
              <a:rPr lang="en-GB" sz="1800" b="1" dirty="0">
                <a:latin typeface="NTFPreCursive" panose="03000400000000000000" pitchFamily="66" charset="0"/>
              </a:rPr>
              <a:t>To make a simple </a:t>
            </a:r>
            <a:r>
              <a:rPr lang="en-GB" sz="1800" b="1" dirty="0" smtClean="0">
                <a:latin typeface="NTFPreCursive" panose="03000400000000000000" pitchFamily="66" charset="0"/>
              </a:rPr>
              <a:t>circuit</a:t>
            </a:r>
          </a:p>
          <a:p>
            <a:r>
              <a:rPr lang="en-GB" sz="1800" b="1" dirty="0">
                <a:latin typeface="NTFPreCursive" panose="03000400000000000000" pitchFamily="66" charset="0"/>
              </a:rPr>
              <a:t>To compare and group </a:t>
            </a:r>
            <a:r>
              <a:rPr lang="en-GB" sz="1800" b="1" dirty="0" smtClean="0">
                <a:latin typeface="NTFPreCursive" panose="03000400000000000000" pitchFamily="66" charset="0"/>
              </a:rPr>
              <a:t>materials</a:t>
            </a:r>
            <a:endParaRPr lang="en-GB" sz="1800" dirty="0">
              <a:latin typeface="NTFPreCursive" panose="03000400000000000000" pitchFamily="66" charset="0"/>
            </a:endParaRPr>
          </a:p>
          <a:p>
            <a:endParaRPr lang="en-GB" sz="1800" b="1" dirty="0" smtClean="0">
              <a:latin typeface="NTFPreCursive" panose="03000400000000000000" pitchFamily="66" charset="0"/>
            </a:endParaRPr>
          </a:p>
          <a:p>
            <a:endParaRPr lang="en-GB" sz="1800" b="1" dirty="0"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2000" b="1" dirty="0">
              <a:latin typeface="+mj-lt"/>
            </a:endParaRPr>
          </a:p>
          <a:p>
            <a:endParaRPr lang="en-GB" sz="2000" b="1" dirty="0">
              <a:latin typeface="+mj-lt"/>
            </a:endParaRPr>
          </a:p>
          <a:p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68" y="3752543"/>
            <a:ext cx="4299416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68" y="3752543"/>
            <a:ext cx="41803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Art and design.</a:t>
            </a:r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</a:t>
            </a: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design an alien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To use materials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creatively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To design an alien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To use materials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creatively</a:t>
            </a:r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72000" y="3752543"/>
            <a:ext cx="4320480" cy="28623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72000" y="3752543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Geography.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To identify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 the features of the Earth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be able to name features describe </a:t>
            </a: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physical features of the Earth</a:t>
            </a:r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Moon Zoom: </a:t>
            </a:r>
            <a:r>
              <a:rPr lang="en-GB" sz="4800" dirty="0" smtClean="0">
                <a:latin typeface="NTFPreCursive" panose="03000400000000000000" pitchFamily="66" charset="0"/>
              </a:rPr>
              <a:t>Key Topic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2170584" cy="49118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Asteroid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Astronaut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Battery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Device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Dwarf planet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Earth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Electricity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Energy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Sun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Surface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Transparent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Uranus</a:t>
            </a:r>
          </a:p>
          <a:p>
            <a:r>
              <a:rPr lang="en-GB" sz="1900" dirty="0">
                <a:solidFill>
                  <a:schemeClr val="bg1"/>
                </a:solidFill>
                <a:latin typeface="NTFPreCursive" panose="03000400000000000000" pitchFamily="66" charset="0"/>
              </a:rPr>
              <a:t>Venus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85333" y="1412776"/>
            <a:ext cx="2232248" cy="4911824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Glass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Jupiter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Life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Mars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Material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Mercury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Metal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Moon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Saturn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Solar System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Space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Star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Waterproof</a:t>
            </a: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28184" y="1412776"/>
            <a:ext cx="2520280" cy="4924218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Natural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Neptune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Orbit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Planet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Plastic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Pluto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Property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Recharge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Recycle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Reflect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Rock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Rocket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Wood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600" dirty="0" smtClean="0">
              <a:solidFill>
                <a:schemeClr val="bg1"/>
              </a:solidFill>
              <a:latin typeface="+mj-lt"/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1045</TotalTime>
  <Words>782</Words>
  <Application>Microsoft Office PowerPoint</Application>
  <PresentationFormat>On-screen Show (4:3)</PresentationFormat>
  <Paragraphs>162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NTFPreCursive</vt:lpstr>
      <vt:lpstr>Wingdings 2</vt:lpstr>
      <vt:lpstr>Flow</vt:lpstr>
      <vt:lpstr>Riverside Primary School </vt:lpstr>
      <vt:lpstr>Topic Title: Maths</vt:lpstr>
      <vt:lpstr> Topic Title: Literacy </vt:lpstr>
      <vt:lpstr>Topic Title: Moon Zoom </vt:lpstr>
      <vt:lpstr>Topic Title: Moon Zoom </vt:lpstr>
      <vt:lpstr>Topic Title: Moon Zoom</vt:lpstr>
      <vt:lpstr>Moon Zoom: Key Topic vocabulary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R Nawaz</cp:lastModifiedBy>
  <cp:revision>85</cp:revision>
  <dcterms:created xsi:type="dcterms:W3CDTF">2016-06-22T08:23:20Z</dcterms:created>
  <dcterms:modified xsi:type="dcterms:W3CDTF">2021-10-13T15:11:30Z</dcterms:modified>
</cp:coreProperties>
</file>