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51" autoAdjust="0"/>
  </p:normalViewPr>
  <p:slideViewPr>
    <p:cSldViewPr>
      <p:cViewPr>
        <p:scale>
          <a:sx n="75" d="100"/>
          <a:sy n="75" d="100"/>
        </p:scale>
        <p:origin x="1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NTFPreCursive" panose="03000400000000000000" pitchFamily="66" charset="0"/>
              </a:rPr>
              <a:t>Year 3</a:t>
            </a:r>
            <a:r>
              <a:rPr lang="en-GB" sz="4000" dirty="0" smtClean="0">
                <a:latin typeface="NTFPreCursive" panose="03000400000000000000" pitchFamily="66" charset="0"/>
              </a:rPr>
              <a:t> </a:t>
            </a:r>
            <a:r>
              <a:rPr lang="en-GB" sz="4000" dirty="0">
                <a:latin typeface="NTFPreCursive" panose="03000400000000000000" pitchFamily="66" charset="0"/>
              </a:rPr>
              <a:t>Curriculum </a:t>
            </a:r>
            <a:r>
              <a:rPr lang="en-GB" sz="4000" dirty="0" smtClean="0">
                <a:latin typeface="NTFPreCursive" panose="03000400000000000000" pitchFamily="66" charset="0"/>
              </a:rPr>
              <a:t>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Spring </a:t>
            </a:r>
            <a:r>
              <a:rPr lang="en-GB" sz="4000" dirty="0" smtClean="0">
                <a:latin typeface="NTFPreCursive" panose="03000400000000000000" pitchFamily="66" charset="0"/>
              </a:rPr>
              <a:t>2 </a:t>
            </a:r>
            <a:r>
              <a:rPr lang="en-GB" sz="4000" dirty="0" smtClean="0">
                <a:latin typeface="NTFPreCursive" panose="03000400000000000000" pitchFamily="66" charset="0"/>
              </a:rPr>
              <a:t>2022</a:t>
            </a:r>
            <a:endParaRPr lang="en-GB" sz="4000" dirty="0">
              <a:latin typeface="NTFPreCursive" panose="03000400000000000000" pitchFamily="66" charset="0"/>
            </a:endParaRPr>
          </a:p>
          <a:p>
            <a:endParaRPr lang="en-GB" dirty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106" y="212601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Maths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1434" y="1196752"/>
            <a:ext cx="8571046" cy="1008112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Length and Perimeter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Fractions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4008" y="2382010"/>
            <a:ext cx="4248472" cy="4248472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Fractions </a:t>
            </a:r>
            <a:endParaRPr lang="en-US" sz="24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Working with wholes and parts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Make </a:t>
            </a:r>
            <a:r>
              <a:rPr lang="en-US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equal parts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Recognise</a:t>
            </a:r>
            <a:r>
              <a:rPr lang="en-US" sz="24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a half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Find </a:t>
            </a:r>
            <a:r>
              <a:rPr lang="en-US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a half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Recognise</a:t>
            </a:r>
            <a:r>
              <a:rPr lang="en-US" sz="24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a quarter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Find </a:t>
            </a:r>
            <a:r>
              <a:rPr lang="en-US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a quarter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Recognise</a:t>
            </a:r>
            <a:r>
              <a:rPr lang="en-US" sz="24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a third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Find </a:t>
            </a:r>
            <a:r>
              <a:rPr lang="en-US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a third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Unit </a:t>
            </a:r>
            <a:r>
              <a:rPr lang="en-US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fractions</a:t>
            </a:r>
          </a:p>
          <a:p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434" y="2353111"/>
            <a:ext cx="4248472" cy="4248472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Length and Perimeter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Measure </a:t>
            </a: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length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Measure </a:t>
            </a: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length (m)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Equivalent lengths - m &amp; cm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Equivalent lengths - mm &amp; cm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Compare </a:t>
            </a: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lengths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Compare lengths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Add lengths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Subtract lengths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What </a:t>
            </a: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is perimeter?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Measure perimeter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Calculate perimeter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Calculate </a:t>
            </a:r>
            <a:r>
              <a:rPr lang="en-US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perimeter activity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GB" sz="1600" dirty="0">
              <a:latin typeface="NTFPreCursive" panose="03000400000000000000" pitchFamily="66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321832"/>
            <a:ext cx="184731" cy="643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174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752276"/>
            <a:ext cx="4242396" cy="2177563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Reading Vipers</a:t>
            </a:r>
            <a:endParaRPr lang="en-GB" sz="1800" b="1" dirty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We </a:t>
            </a:r>
            <a:r>
              <a:rPr lang="en-GB" sz="1800" b="1" dirty="0" smtClean="0">
                <a:latin typeface="NTFPreCursive" panose="03000400000000000000" pitchFamily="66" charset="0"/>
              </a:rPr>
              <a:t>will </a:t>
            </a:r>
            <a:r>
              <a:rPr lang="en-GB" sz="1800" b="1" dirty="0">
                <a:latin typeface="NTFPreCursive" panose="03000400000000000000" pitchFamily="66" charset="0"/>
              </a:rPr>
              <a:t>be reading</a:t>
            </a:r>
            <a:r>
              <a:rPr lang="en-GB" sz="1800" b="1" dirty="0" smtClean="0">
                <a:latin typeface="NTFPreCursive" panose="03000400000000000000" pitchFamily="66" charset="0"/>
              </a:rPr>
              <a:t>:</a:t>
            </a:r>
          </a:p>
          <a:p>
            <a:pPr lvl="0"/>
            <a:r>
              <a:rPr lang="en-GB" sz="1800" dirty="0" smtClean="0">
                <a:latin typeface="NTFPreCursive" panose="03000400000000000000" pitchFamily="66" charset="0"/>
              </a:rPr>
              <a:t>A </a:t>
            </a:r>
            <a:r>
              <a:rPr lang="en-GB" sz="1800" dirty="0">
                <a:latin typeface="NTFPreCursive" panose="03000400000000000000" pitchFamily="66" charset="0"/>
              </a:rPr>
              <a:t>Finders’ Guide to Rocks, Fossils and Soils </a:t>
            </a:r>
            <a:endParaRPr lang="en-GB" sz="1800" dirty="0">
              <a:latin typeface="NTFPreCursive" panose="03000400000000000000" pitchFamily="66" charset="0"/>
            </a:endParaRPr>
          </a:p>
          <a:p>
            <a:pPr lvl="0"/>
            <a:r>
              <a:rPr lang="en-GB" sz="1800" dirty="0" smtClean="0">
                <a:latin typeface="NTFPreCursive" panose="03000400000000000000" pitchFamily="66" charset="0"/>
              </a:rPr>
              <a:t>How </a:t>
            </a:r>
            <a:r>
              <a:rPr lang="en-GB" sz="1800" dirty="0">
                <a:latin typeface="NTFPreCursive" panose="03000400000000000000" pitchFamily="66" charset="0"/>
              </a:rPr>
              <a:t>to solve a problem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lvl="0"/>
            <a:r>
              <a:rPr lang="en-GB" sz="1800" dirty="0" smtClean="0">
                <a:latin typeface="NTFPreCursive" panose="03000400000000000000" pitchFamily="66" charset="0"/>
              </a:rPr>
              <a:t>Magic </a:t>
            </a:r>
            <a:r>
              <a:rPr lang="en-GB" sz="1800" dirty="0">
                <a:latin typeface="NTFPreCursive" panose="03000400000000000000" pitchFamily="66" charset="0"/>
              </a:rPr>
              <a:t>Tree house #13 vacation under the volcano </a:t>
            </a:r>
            <a:endParaRPr lang="en-GB" sz="1800" b="1" dirty="0" smtClean="0">
              <a:latin typeface="NTFPreCursive" panose="03000400000000000000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1290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Literacy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NTFPreCursive" panose="03000400000000000000" pitchFamily="66" charset="0"/>
              </a:rPr>
              <a:t>Writing</a:t>
            </a:r>
            <a:r>
              <a:rPr lang="en-GB" sz="2400" b="1" dirty="0" smtClean="0">
                <a:latin typeface="NTFPreCursive" panose="03000400000000000000" pitchFamily="66" charset="0"/>
              </a:rPr>
              <a:t>: </a:t>
            </a:r>
            <a:endParaRPr lang="en-GB" sz="24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on:</a:t>
            </a:r>
          </a:p>
          <a:p>
            <a:r>
              <a:rPr lang="en-GB" sz="2400" dirty="0" smtClean="0">
                <a:latin typeface="NTFPreCursive" panose="03000400000000000000" pitchFamily="66" charset="0"/>
              </a:rPr>
              <a:t>Non-Chronological </a:t>
            </a:r>
            <a:r>
              <a:rPr lang="en-GB" sz="2400" dirty="0">
                <a:latin typeface="NTFPreCursive" panose="03000400000000000000" pitchFamily="66" charset="0"/>
              </a:rPr>
              <a:t>Report </a:t>
            </a:r>
            <a:r>
              <a:rPr lang="en-GB" sz="2400" dirty="0" smtClean="0">
                <a:latin typeface="NTFPreCursive" panose="03000400000000000000" pitchFamily="66" charset="0"/>
              </a:rPr>
              <a:t>- To </a:t>
            </a:r>
            <a:r>
              <a:rPr lang="en-GB" sz="2400" dirty="0">
                <a:latin typeface="NTFPreCursive" panose="03000400000000000000" pitchFamily="66" charset="0"/>
              </a:rPr>
              <a:t>write a non-chronological report based on - What makes up Earth</a:t>
            </a:r>
            <a:r>
              <a:rPr lang="en-GB" sz="2400" dirty="0" smtClean="0">
                <a:latin typeface="NTFPreCursive" panose="03000400000000000000" pitchFamily="66" charset="0"/>
              </a:rPr>
              <a:t>?</a:t>
            </a:r>
          </a:p>
          <a:p>
            <a:endParaRPr lang="en-GB" sz="2400" dirty="0">
              <a:latin typeface="NTFPreCursive" panose="0300040000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NTFPreCursive" panose="03000400000000000000" pitchFamily="66" charset="0"/>
              </a:rPr>
              <a:t>Newspaper report - To </a:t>
            </a:r>
            <a:r>
              <a:rPr lang="en-GB" sz="2400" dirty="0">
                <a:latin typeface="NTFPreCursive" panose="03000400000000000000" pitchFamily="66" charset="0"/>
              </a:rPr>
              <a:t>write a newspaper report about an Earthquake or Tsunami </a:t>
            </a:r>
            <a:endParaRPr lang="en-GB" sz="2400" dirty="0" smtClean="0">
              <a:latin typeface="NTFPreCursive" panose="03000400000000000000" pitchFamily="66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 smtClean="0">
              <a:latin typeface="NTFPreCursive" panose="03000400000000000000" pitchFamily="66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smtClean="0"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Play – To write a scene of a play </a:t>
            </a:r>
            <a:endParaRPr lang="en-GB" sz="2400" dirty="0">
              <a:latin typeface="NTFPreCursive" panose="0300040000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3060765"/>
            <a:ext cx="4242396" cy="3552161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rule: (KS2)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pPr marL="0" marR="109728" fontAlgn="t">
              <a:lnSpc>
                <a:spcPct val="118000"/>
              </a:lnSpc>
              <a:spcBef>
                <a:spcPts val="310"/>
              </a:spcBef>
            </a:pPr>
            <a:r>
              <a:rPr lang="en-GB" sz="1800" dirty="0" smtClean="0">
                <a:solidFill>
                  <a:srgbClr val="FFFFFF"/>
                </a:solidFill>
                <a:latin typeface="NTFPreCursive" panose="03000400000000000000" pitchFamily="66" charset="0"/>
              </a:rPr>
              <a:t>Homophones </a:t>
            </a: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&amp; Near Homophones</a:t>
            </a:r>
            <a:endParaRPr lang="en-GB" sz="1800" dirty="0">
              <a:latin typeface="NTFPreCursive" panose="03000400000000000000" pitchFamily="66" charset="0"/>
            </a:endParaRPr>
          </a:p>
          <a:p>
            <a:pPr marL="0" fontAlgn="t">
              <a:lnSpc>
                <a:spcPct val="107000"/>
              </a:lnSpc>
              <a:spcBef>
                <a:spcPts val="0"/>
              </a:spcBef>
            </a:pP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Homophones &amp; Near Homophones</a:t>
            </a:r>
            <a:endParaRPr lang="en-GB" sz="1800" dirty="0">
              <a:latin typeface="NTFPreCursive" panose="03000400000000000000" pitchFamily="66" charset="0"/>
            </a:endParaRPr>
          </a:p>
          <a:p>
            <a:pPr marL="0" marR="320040" fontAlgn="t">
              <a:lnSpc>
                <a:spcPct val="125000"/>
              </a:lnSpc>
              <a:spcBef>
                <a:spcPts val="695"/>
              </a:spcBef>
            </a:pP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Adding the prefix bi- (meaning ‘two’ or </a:t>
            </a:r>
            <a:r>
              <a:rPr lang="en-GB" sz="1800" dirty="0" smtClean="0">
                <a:solidFill>
                  <a:srgbClr val="FFFFFF"/>
                </a:solidFill>
                <a:latin typeface="NTFPreCursive" panose="03000400000000000000" pitchFamily="66" charset="0"/>
              </a:rPr>
              <a:t>twice</a:t>
            </a: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’) </a:t>
            </a:r>
            <a:r>
              <a:rPr lang="en-GB" sz="1800" dirty="0" smtClean="0">
                <a:solidFill>
                  <a:srgbClr val="FFFFFF"/>
                </a:solidFill>
                <a:latin typeface="NTFPreCursive" panose="03000400000000000000" pitchFamily="66" charset="0"/>
              </a:rPr>
              <a:t>and </a:t>
            </a: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Adding the prefix re- (meaning ‘again’ or </a:t>
            </a:r>
            <a:r>
              <a:rPr lang="en-GB" sz="1800" dirty="0" smtClean="0">
                <a:solidFill>
                  <a:srgbClr val="FFFFFF"/>
                </a:solidFill>
                <a:latin typeface="NTFPreCursive" panose="03000400000000000000" pitchFamily="66" charset="0"/>
              </a:rPr>
              <a:t>back</a:t>
            </a: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’)</a:t>
            </a:r>
            <a:endParaRPr lang="en-GB" sz="1800" dirty="0">
              <a:latin typeface="NTFPreCursive" panose="03000400000000000000" pitchFamily="66" charset="0"/>
            </a:endParaRPr>
          </a:p>
          <a:p>
            <a:pPr marL="0" marR="128016" fontAlgn="t">
              <a:lnSpc>
                <a:spcPct val="118000"/>
              </a:lnSpc>
              <a:spcBef>
                <a:spcPts val="310"/>
              </a:spcBef>
            </a:pP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Words ending in the /g/ sound spelt ‘</a:t>
            </a:r>
            <a:r>
              <a:rPr lang="en-GB" sz="1800" dirty="0" err="1">
                <a:solidFill>
                  <a:srgbClr val="FFFFFF"/>
                </a:solidFill>
                <a:latin typeface="NTFPreCursive" panose="03000400000000000000" pitchFamily="66" charset="0"/>
              </a:rPr>
              <a:t>gue</a:t>
            </a: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’ and the /k/ sound spelt ‘</a:t>
            </a:r>
            <a:r>
              <a:rPr lang="en-GB" sz="1800" dirty="0" err="1">
                <a:solidFill>
                  <a:srgbClr val="FFFFFF"/>
                </a:solidFill>
                <a:latin typeface="NTFPreCursive" panose="03000400000000000000" pitchFamily="66" charset="0"/>
              </a:rPr>
              <a:t>que</a:t>
            </a: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’</a:t>
            </a:r>
            <a:endParaRPr lang="en-GB" sz="1800" dirty="0">
              <a:latin typeface="NTFPreCursive" panose="03000400000000000000" pitchFamily="66" charset="0"/>
            </a:endParaRPr>
          </a:p>
          <a:p>
            <a:pPr marL="0" marR="109728" fontAlgn="t">
              <a:lnSpc>
                <a:spcPct val="118000"/>
              </a:lnSpc>
              <a:spcBef>
                <a:spcPts val="310"/>
              </a:spcBef>
            </a:pP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Words with a /</a:t>
            </a:r>
            <a:r>
              <a:rPr lang="en-GB" sz="1800" dirty="0" err="1">
                <a:solidFill>
                  <a:srgbClr val="FFFFFF"/>
                </a:solidFill>
                <a:latin typeface="NTFPreCursive" panose="03000400000000000000" pitchFamily="66" charset="0"/>
              </a:rPr>
              <a:t>sh</a:t>
            </a: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/ sound spelt with ‘</a:t>
            </a:r>
            <a:r>
              <a:rPr lang="en-GB" sz="1800" dirty="0" err="1">
                <a:solidFill>
                  <a:srgbClr val="FFFFFF"/>
                </a:solidFill>
                <a:latin typeface="NTFPreCursive" panose="03000400000000000000" pitchFamily="66" charset="0"/>
              </a:rPr>
              <a:t>ch</a:t>
            </a: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’</a:t>
            </a:r>
            <a:endParaRPr lang="en-GB" sz="1800" dirty="0">
              <a:latin typeface="NTFPreCursive" panose="03000400000000000000" pitchFamily="66" charset="0"/>
            </a:endParaRPr>
          </a:p>
          <a:p>
            <a:pPr marL="0" marR="210312" fontAlgn="t">
              <a:lnSpc>
                <a:spcPct val="118000"/>
              </a:lnSpc>
              <a:spcBef>
                <a:spcPts val="230"/>
              </a:spcBef>
            </a:pPr>
            <a:r>
              <a:rPr lang="en-GB" sz="1800" dirty="0">
                <a:solidFill>
                  <a:srgbClr val="FFFFFF"/>
                </a:solidFill>
                <a:latin typeface="NTFPreCursive" panose="03000400000000000000" pitchFamily="66" charset="0"/>
              </a:rPr>
              <a:t>Statutory Spellings Challenge Words</a:t>
            </a:r>
            <a:endParaRPr lang="en-GB" sz="1800" dirty="0"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Wider Curriculum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130"/>
            <a:ext cx="4038600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PSHE: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: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Healthy Me!</a:t>
            </a: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Being </a:t>
            </a:r>
            <a:r>
              <a:rPr lang="en-GB" sz="1800" dirty="0">
                <a:latin typeface="NTFPreCursive" panose="03000400000000000000" pitchFamily="66" charset="0"/>
              </a:rPr>
              <a:t>Fit and </a:t>
            </a:r>
            <a:r>
              <a:rPr lang="en-GB" sz="1800" dirty="0" smtClean="0">
                <a:latin typeface="NTFPreCursive" panose="03000400000000000000" pitchFamily="66" charset="0"/>
              </a:rPr>
              <a:t>Healthy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I understand how exercise affects my body and know why my heart and lungs are such important organs</a:t>
            </a:r>
            <a:endParaRPr lang="en-GB" sz="1800" dirty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>
                <a:latin typeface="NTFPreCursive" panose="03000400000000000000" pitchFamily="66" charset="0"/>
              </a:rPr>
              <a:t>What Do I Know About Drugs</a:t>
            </a:r>
            <a:r>
              <a:rPr lang="en-GB" sz="1800" dirty="0" smtClean="0">
                <a:latin typeface="NTFPreCursive" panose="03000400000000000000" pitchFamily="66" charset="0"/>
              </a:rPr>
              <a:t>?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I can tell you my knowledge and attitude towards drugs </a:t>
            </a:r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>
                <a:latin typeface="NTFPreCursive" panose="03000400000000000000" pitchFamily="66" charset="0"/>
              </a:rPr>
              <a:t>Being </a:t>
            </a:r>
            <a:r>
              <a:rPr lang="en-GB" sz="1800" dirty="0" smtClean="0">
                <a:latin typeface="NTFPreCursive" panose="03000400000000000000" pitchFamily="66" charset="0"/>
              </a:rPr>
              <a:t>Safe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I can identify things, people and places that I need to keep safe from, and can tell you some strategies for keeping myself safe including who to go to for help </a:t>
            </a:r>
            <a:endParaRPr lang="en-GB" sz="1800" dirty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>
                <a:latin typeface="NTFPreCursive" panose="03000400000000000000" pitchFamily="66" charset="0"/>
              </a:rPr>
              <a:t>Safe or </a:t>
            </a:r>
            <a:r>
              <a:rPr lang="en-GB" sz="1800" dirty="0" smtClean="0">
                <a:latin typeface="NTFPreCursive" panose="03000400000000000000" pitchFamily="66" charset="0"/>
              </a:rPr>
              <a:t>Unsafe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I can identify when something feels safe or unsafe </a:t>
            </a:r>
            <a:endParaRPr lang="en-GB" sz="1800" dirty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>
                <a:latin typeface="NTFPreCursive" panose="03000400000000000000" pitchFamily="66" charset="0"/>
              </a:rPr>
              <a:t>My Amazing </a:t>
            </a:r>
            <a:r>
              <a:rPr lang="en-GB" sz="1800" dirty="0" smtClean="0">
                <a:latin typeface="NTFPreCursive" panose="03000400000000000000" pitchFamily="66" charset="0"/>
              </a:rPr>
              <a:t>Body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I understand how complex my body is and how important it is to take care of it </a:t>
            </a:r>
            <a:endParaRPr lang="en-GB" sz="1800" dirty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2736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648200" y="3789040"/>
            <a:ext cx="4172272" cy="2824646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R.E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: </a:t>
            </a:r>
            <a:r>
              <a:rPr lang="en-GB" sz="1800" b="1" dirty="0" err="1" smtClean="0">
                <a:solidFill>
                  <a:prstClr val="white"/>
                </a:solidFill>
                <a:latin typeface="NTFPreCursive" panose="03000400000000000000" pitchFamily="66" charset="0"/>
              </a:rPr>
              <a:t>Holi</a:t>
            </a: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latin typeface="NTFPreCursive" panose="03000400000000000000" pitchFamily="66" charset="0"/>
              </a:rPr>
              <a:t>To </a:t>
            </a:r>
            <a:r>
              <a:rPr lang="en-GB" sz="1800" dirty="0">
                <a:latin typeface="NTFPreCursive" panose="03000400000000000000" pitchFamily="66" charset="0"/>
              </a:rPr>
              <a:t>know what </a:t>
            </a:r>
            <a:r>
              <a:rPr lang="en-GB" sz="1800" dirty="0" err="1">
                <a:latin typeface="NTFPreCursive" panose="03000400000000000000" pitchFamily="66" charset="0"/>
              </a:rPr>
              <a:t>Holi</a:t>
            </a:r>
            <a:r>
              <a:rPr lang="en-GB" sz="1800" dirty="0">
                <a:latin typeface="NTFPreCursive" panose="03000400000000000000" pitchFamily="66" charset="0"/>
              </a:rPr>
              <a:t> is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To understand how </a:t>
            </a:r>
            <a:r>
              <a:rPr lang="en-GB" sz="1800" dirty="0" err="1">
                <a:latin typeface="NTFPreCursive" panose="03000400000000000000" pitchFamily="66" charset="0"/>
              </a:rPr>
              <a:t>Holi</a:t>
            </a:r>
            <a:r>
              <a:rPr lang="en-GB" sz="1800" dirty="0">
                <a:latin typeface="NTFPreCursive" panose="03000400000000000000" pitchFamily="66" charset="0"/>
              </a:rPr>
              <a:t> is celebrated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To understand the importance of colour in </a:t>
            </a:r>
            <a:r>
              <a:rPr lang="en-GB" sz="1800" dirty="0" err="1">
                <a:latin typeface="NTFPreCursive" panose="03000400000000000000" pitchFamily="66" charset="0"/>
              </a:rPr>
              <a:t>Holi</a:t>
            </a:r>
            <a:endParaRPr lang="en-GB" sz="1800" dirty="0">
              <a:latin typeface="NTFPreCursive" panose="03000400000000000000" pitchFamily="66" charset="0"/>
            </a:endParaRPr>
          </a:p>
          <a:p>
            <a:r>
              <a:rPr lang="en-GB" sz="1800" dirty="0">
                <a:latin typeface="NTFPreCursive" panose="03000400000000000000" pitchFamily="66" charset="0"/>
              </a:rPr>
              <a:t>To understand the morals and meanings of stories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To understand the importance of gods and goddesses for Hindus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To create my own celebration  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To evaluate what I have learned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Music: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 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Toots position 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and playing position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● 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Embouchure: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position of mouthpiece / head joint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maintaining constant airflow,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how airflow affects dynamics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articulation - smooth and detached playing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• 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Finger positions, from one note to approximately an </a:t>
            </a: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octave</a:t>
            </a: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Wider Curriculum 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P.E: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</a:t>
            </a:r>
            <a:r>
              <a:rPr lang="en-GB" sz="24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: </a:t>
            </a:r>
            <a:r>
              <a:rPr lang="en-GB" sz="24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Football</a:t>
            </a:r>
          </a:p>
          <a:p>
            <a:pPr lvl="0"/>
            <a:r>
              <a:rPr lang="en-GB" sz="2400" dirty="0">
                <a:latin typeface="NTFPreCursive" panose="03000400000000000000" pitchFamily="66" charset="0"/>
              </a:rPr>
              <a:t>Begin to dribble a ball making small touches </a:t>
            </a:r>
          </a:p>
          <a:p>
            <a:pPr lvl="0"/>
            <a:r>
              <a:rPr lang="en-GB" sz="2400" dirty="0">
                <a:latin typeface="NTFPreCursive" panose="03000400000000000000" pitchFamily="66" charset="0"/>
              </a:rPr>
              <a:t>Begin to send a football to someone on team. </a:t>
            </a:r>
          </a:p>
          <a:p>
            <a:pPr lvl="0"/>
            <a:r>
              <a:rPr lang="en-GB" sz="2400" dirty="0">
                <a:latin typeface="NTFPreCursive" panose="03000400000000000000" pitchFamily="66" charset="0"/>
              </a:rPr>
              <a:t>Keep a ball under control. </a:t>
            </a:r>
          </a:p>
          <a:p>
            <a:pPr lvl="0"/>
            <a:r>
              <a:rPr lang="en-GB" sz="2400" dirty="0">
                <a:latin typeface="NTFPreCursive" panose="03000400000000000000" pitchFamily="66" charset="0"/>
              </a:rPr>
              <a:t>Know where space is and try to move into it.</a:t>
            </a:r>
          </a:p>
          <a:p>
            <a:r>
              <a:rPr lang="en-GB" sz="2400" dirty="0">
                <a:latin typeface="NTFPreCursive" panose="03000400000000000000" pitchFamily="66" charset="0"/>
              </a:rPr>
              <a:t>Mark another player and defend when needed.</a:t>
            </a:r>
            <a:endParaRPr lang="en-GB" sz="24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932194"/>
            <a:ext cx="397159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Computing:</a:t>
            </a:r>
          </a:p>
          <a:p>
            <a:r>
              <a:rPr lang="en-GB" sz="15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</a:t>
            </a:r>
            <a:r>
              <a:rPr lang="en-GB" sz="15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 </a:t>
            </a:r>
            <a:r>
              <a:rPr lang="en-GB" sz="1400" dirty="0" err="1">
                <a:solidFill>
                  <a:schemeClr val="bg1"/>
                </a:solidFill>
                <a:latin typeface="NTFPreCursive" panose="03000400000000000000" pitchFamily="66" charset="0"/>
              </a:rPr>
              <a:t>iData</a:t>
            </a:r>
            <a:endParaRPr lang="en-GB" sz="14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Design, write and debug programs that accomplish</a:t>
            </a: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Specific goals, including controlling or simulating physical systems; solve problems by decomposing them into smaller parts</a:t>
            </a: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Use sequence, selection, and repetition in programs; work with variables and various forms of input and output</a:t>
            </a: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Use logical reasoning to explain how some simple algorithms work and to detect and correct errors in algorithms and programs</a:t>
            </a: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Understand computer networks including the internet; how they can provide multiple services, such as the world wide web; and the opportunities they offer for communication and collaboration</a:t>
            </a: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 </a:t>
            </a:r>
          </a:p>
          <a:p>
            <a:r>
              <a:rPr lang="en-GB" sz="1400" dirty="0">
                <a:solidFill>
                  <a:schemeClr val="bg1"/>
                </a:solidFill>
                <a:latin typeface="NTFPreCursive" panose="03000400000000000000" pitchFamily="66" charset="0"/>
              </a:rPr>
              <a:t>Select, use and combine a variety of software (including internet services) on a range of digital devices to design and create a range of programs, systems and content that accomplish given goals, including collecting, analysing, evaluating and presenting data and information</a:t>
            </a:r>
          </a:p>
          <a:p>
            <a:endParaRPr lang="en-GB" sz="15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Rocks, Relics and Rumbles</a:t>
            </a:r>
            <a:endParaRPr lang="en-GB" sz="4000" dirty="0"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68520" y="755577"/>
            <a:ext cx="4299416" cy="59857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68" y="4111664"/>
            <a:ext cx="4320480" cy="26297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09031" y="755576"/>
            <a:ext cx="43204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Geography.</a:t>
            </a:r>
          </a:p>
          <a:p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Name and describe the types, appearance and properties of rocks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Name and describe properties of the Earth’s four layers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Describe the activity of plate tectonics and how this has changed the Earth’s surface over time (continental drift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Name and locate significant volcanoes and plate boundaries and explain why they are important. </a:t>
            </a:r>
            <a:endParaRPr lang="en-GB" sz="20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Describe the parts of a volcano or earthquake. </a:t>
            </a:r>
            <a:endParaRPr lang="en-GB" sz="20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Locate significant places using latitude and longitude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Describe how a significant geographical activity has changed a landscape in the short or long term.</a:t>
            </a:r>
            <a:endParaRPr lang="en-GB" sz="20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68" y="4111663"/>
            <a:ext cx="41803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History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Devise or respond to historically valid questions about a significant historical figure and suggest or plan ways to answer them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Explain the cause and effect of a significant historical event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Make deductions and draw conclusions about the reliability of a historical source or artefact</a:t>
            </a:r>
            <a:endParaRPr lang="en-GB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sz="quarter" idx="2"/>
          </p:nvPr>
        </p:nvSpPr>
        <p:spPr>
          <a:xfrm>
            <a:off x="151463" y="755576"/>
            <a:ext cx="4299416" cy="3312368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NTFPreCursive" panose="03000400000000000000" pitchFamily="66" charset="0"/>
              </a:rPr>
              <a:t>Science.</a:t>
            </a:r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Compare and group rocks based on their appearance, properties or uses</a:t>
            </a:r>
            <a:r>
              <a:rPr lang="en-GB" sz="2000" dirty="0" smtClean="0">
                <a:latin typeface="NTFPreCursive" panose="03000400000000000000" pitchFamily="66" charset="0"/>
              </a:rPr>
              <a:t>.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Describe simply how fossils are formed, using words, pictures or a model</a:t>
            </a:r>
            <a:r>
              <a:rPr lang="en-GB" sz="2000" dirty="0" smtClean="0">
                <a:latin typeface="NTFPreCursive" panose="03000400000000000000" pitchFamily="66" charset="0"/>
              </a:rPr>
              <a:t>.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Investigate soils from the local environment, making comparisons and identifying features.</a:t>
            </a:r>
            <a:endParaRPr lang="en-GB" sz="20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latin typeface="NTFPreCursive" panose="03000400000000000000" pitchFamily="66" charset="0"/>
              </a:rPr>
              <a:t>Rocks, Relics and Rumbles: </a:t>
            </a:r>
            <a:r>
              <a:rPr lang="en-GB" sz="4800" dirty="0" smtClean="0">
                <a:latin typeface="NTFPreCursive" panose="03000400000000000000" pitchFamily="66" charset="0"/>
              </a:rPr>
              <a:t>Key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2170584" cy="49118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Accommodation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Active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Affect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Aftershock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Alert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Anchorage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Archaeology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Architecture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Ash Cloud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Cardinal point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Cause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Cinder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Clay soil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85333" y="1412776"/>
            <a:ext cx="2232248" cy="4911824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Composite Volcano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Continent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Continental drift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Country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Crater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Crust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Crystal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Dangerous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Death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Destruction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Dinosaur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Discovery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Epicentre 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Equator 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184" y="1412776"/>
            <a:ext cx="2520280" cy="4924218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Eruption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Evacuation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Explosion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Extinct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Flood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Fossil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Geology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Igneous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Inner core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Lava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Magma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Magnitude </a:t>
            </a:r>
            <a:endParaRPr lang="en-GB" sz="20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Outer core 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1305</TotalTime>
  <Words>790</Words>
  <Application>Microsoft Office PowerPoint</Application>
  <PresentationFormat>On-screen Show (4:3)</PresentationFormat>
  <Paragraphs>173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NTFPreCursive</vt:lpstr>
      <vt:lpstr>Times New Roman</vt:lpstr>
      <vt:lpstr>Wingdings 2</vt:lpstr>
      <vt:lpstr>Flow</vt:lpstr>
      <vt:lpstr>Riverside Primary School </vt:lpstr>
      <vt:lpstr>Maths</vt:lpstr>
      <vt:lpstr>Literacy </vt:lpstr>
      <vt:lpstr>Wider Curriculum</vt:lpstr>
      <vt:lpstr>Wider Curriculum </vt:lpstr>
      <vt:lpstr>Rocks, Relics and Rumbles</vt:lpstr>
      <vt:lpstr>Rocks, Relics and Rumbles: Key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B Jones</cp:lastModifiedBy>
  <cp:revision>104</cp:revision>
  <dcterms:created xsi:type="dcterms:W3CDTF">2016-06-22T08:23:20Z</dcterms:created>
  <dcterms:modified xsi:type="dcterms:W3CDTF">2022-02-08T14:36:05Z</dcterms:modified>
</cp:coreProperties>
</file>