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61" r:id="rId4"/>
    <p:sldId id="259" r:id="rId5"/>
    <p:sldId id="263" r:id="rId6"/>
    <p:sldId id="258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BB3F"/>
    <a:srgbClr val="D402AC"/>
    <a:srgbClr val="00CC00"/>
    <a:srgbClr val="D70303"/>
    <a:srgbClr val="FF0066"/>
    <a:srgbClr val="F6F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1024" autoAdjust="0"/>
  </p:normalViewPr>
  <p:slideViewPr>
    <p:cSldViewPr>
      <p:cViewPr varScale="1">
        <p:scale>
          <a:sx n="106" d="100"/>
          <a:sy n="106" d="100"/>
        </p:scale>
        <p:origin x="17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6A48-2CF9-4632-AAB2-F59C47ED673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47F08-ED18-4C52-8D63-36217DD0B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5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644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22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EE76B6-4BD1-461C-B1F9-D34B39CA1C30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359080" cy="1828800"/>
          </a:xfrm>
        </p:spPr>
        <p:txBody>
          <a:bodyPr>
            <a:normAutofit/>
          </a:bodyPr>
          <a:lstStyle/>
          <a:p>
            <a:r>
              <a:rPr lang="en-GB" sz="6000" dirty="0"/>
              <a:t>Riverside Primary School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latin typeface="NTFPreCursive" panose="03000400000000000000" pitchFamily="66" charset="0"/>
              </a:rPr>
              <a:t>Reception Curriculum </a:t>
            </a:r>
            <a:r>
              <a:rPr lang="en-GB" sz="4000" dirty="0">
                <a:latin typeface="NTFPreCursive" panose="03000400000000000000" pitchFamily="66" charset="0"/>
              </a:rPr>
              <a:t>Map</a:t>
            </a:r>
          </a:p>
          <a:p>
            <a:r>
              <a:rPr lang="en-GB" sz="4000" dirty="0" smtClean="0">
                <a:latin typeface="NTFPreCursive" panose="03000400000000000000" pitchFamily="66" charset="0"/>
              </a:rPr>
              <a:t>Term Autumn 2 2021</a:t>
            </a:r>
          </a:p>
        </p:txBody>
      </p:sp>
      <p:pic>
        <p:nvPicPr>
          <p:cNvPr id="5" name="Picture 4" descr="C:\Users\saki\AppData\Local\Microsoft\Windows\Temporary Internet Files\Content.Outlook\B7AOE9TM\Riverside Primary logo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7623"/>
            <a:ext cx="2739904" cy="2530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6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 </a:t>
            </a:r>
            <a:r>
              <a:rPr lang="en-GB" sz="4800" dirty="0" smtClean="0">
                <a:latin typeface="NTFPreCursive" panose="03000400000000000000" pitchFamily="66" charset="0"/>
              </a:rPr>
              <a:t>Topic Title: Starry Night</a:t>
            </a:r>
            <a:endParaRPr lang="en-GB" sz="4800" dirty="0">
              <a:latin typeface="NTFPreCursive" panose="03000400000000000000" pitchFamily="66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445673" y="980728"/>
            <a:ext cx="7632848" cy="5112568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latin typeface="NTFPreCursive" panose="03000400000000000000" pitchFamily="66" charset="0"/>
              </a:rPr>
              <a:t>Communication and Language : </a:t>
            </a:r>
            <a:endParaRPr lang="en-GB" sz="28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Learn new vocabulary.</a:t>
            </a:r>
          </a:p>
          <a:p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Ask questions to find out more and to check they understand what has been said to them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.</a:t>
            </a:r>
          </a:p>
          <a:p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Engage in non-fiction books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.</a:t>
            </a:r>
          </a:p>
          <a:p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Listen </a:t>
            </a:r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to and talk about selected non-fiction to develop a deep familiarity with new knowledge and vocabulary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.</a:t>
            </a:r>
          </a:p>
          <a:p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Understand </a:t>
            </a:r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‘why’ 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questions.</a:t>
            </a:r>
            <a:endParaRPr lang="en-GB" sz="2800" b="1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endParaRPr lang="en-GB" sz="28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pic>
        <p:nvPicPr>
          <p:cNvPr id="1029" name="Picture 5" descr="C:\Users\Teacher\AppData\Local\Microsoft\Windows\INetCache\IE\SGRVI7KD\14223-illustration-of-a-pencil-pv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412" y="945850"/>
            <a:ext cx="591723" cy="59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84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229600" cy="78296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NTFPreCursive" panose="03000400000000000000" pitchFamily="66" charset="0"/>
              </a:rPr>
              <a:t>Topic Title: </a:t>
            </a:r>
            <a:r>
              <a:rPr lang="en-GB" sz="5400" dirty="0" smtClean="0">
                <a:latin typeface="NTFPreCursive" panose="03000400000000000000" pitchFamily="66" charset="0"/>
              </a:rPr>
              <a:t>Starry Night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79512" y="1124744"/>
            <a:ext cx="8645148" cy="5472608"/>
          </a:xfrm>
          <a:solidFill>
            <a:schemeClr val="accent2"/>
          </a:solidFill>
          <a:ln w="127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Personal, Social and Emotional Development</a:t>
            </a:r>
          </a:p>
          <a:p>
            <a:pPr marL="0" indent="0">
              <a:buNone/>
            </a:pPr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Increasingly </a:t>
            </a:r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follow rules, understanding why they are 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important.</a:t>
            </a:r>
          </a:p>
          <a:p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Remember </a:t>
            </a:r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rules without needing an adult to remind them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.</a:t>
            </a:r>
          </a:p>
          <a:p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Talk with others to solve 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conflicts.</a:t>
            </a:r>
          </a:p>
          <a:p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Talk </a:t>
            </a:r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about their feelings using words like ‘happy’, ‘sad’, ‘angry’ or ‘worried’</a:t>
            </a:r>
            <a:endParaRPr lang="en-GB" sz="28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124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4273"/>
            <a:ext cx="8229600" cy="873856"/>
          </a:xfrm>
        </p:spPr>
        <p:txBody>
          <a:bodyPr/>
          <a:lstStyle/>
          <a:p>
            <a:r>
              <a:rPr lang="en-GB" sz="5400" dirty="0" smtClean="0">
                <a:latin typeface="NTFPreCursive" panose="03000400000000000000" pitchFamily="66" charset="0"/>
              </a:rPr>
              <a:t>Topic Title</a:t>
            </a:r>
            <a:r>
              <a:rPr lang="en-GB" sz="5400" dirty="0">
                <a:latin typeface="NTFPreCursive" panose="03000400000000000000" pitchFamily="66" charset="0"/>
              </a:rPr>
              <a:t>: Starry Night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8243230" cy="4925961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Physical Development:</a:t>
            </a:r>
          </a:p>
          <a:p>
            <a:pPr marL="0" indent="0">
              <a:buNone/>
            </a:pPr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on:</a:t>
            </a:r>
          </a:p>
          <a:p>
            <a:r>
              <a:rPr lang="en-GB" sz="2400" b="1" dirty="0">
                <a:solidFill>
                  <a:schemeClr val="bg1"/>
                </a:solidFill>
                <a:latin typeface="NTFPreCursive" panose="03000400000000000000" pitchFamily="66" charset="0"/>
              </a:rPr>
              <a:t>Be increasingly independent as they get dressed and undressed, for example, putting coats on and doing up zips</a:t>
            </a:r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.</a:t>
            </a:r>
          </a:p>
          <a:p>
            <a:r>
              <a:rPr lang="en-GB" sz="2400" b="1" dirty="0">
                <a:solidFill>
                  <a:schemeClr val="bg1"/>
                </a:solidFill>
                <a:latin typeface="NTFPreCursive" panose="03000400000000000000" pitchFamily="66" charset="0"/>
              </a:rPr>
              <a:t>Use one-handed tools and equipment, for example, making snips in paper with </a:t>
            </a:r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scissors.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Use </a:t>
            </a:r>
            <a:r>
              <a:rPr lang="en-GB" sz="2400" b="1" dirty="0">
                <a:solidFill>
                  <a:schemeClr val="bg1"/>
                </a:solidFill>
                <a:latin typeface="NTFPreCursive" panose="03000400000000000000" pitchFamily="66" charset="0"/>
              </a:rPr>
              <a:t>a comfortable grip with good control when holding pens and </a:t>
            </a:r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pencils.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Show </a:t>
            </a:r>
            <a:r>
              <a:rPr lang="en-GB" sz="2400" b="1" dirty="0">
                <a:solidFill>
                  <a:schemeClr val="bg1"/>
                </a:solidFill>
                <a:latin typeface="NTFPreCursive" panose="03000400000000000000" pitchFamily="66" charset="0"/>
              </a:rPr>
              <a:t>a preference for a dominant hand.</a:t>
            </a:r>
          </a:p>
        </p:txBody>
      </p:sp>
    </p:spTree>
    <p:extLst>
      <p:ext uri="{BB962C8B-B14F-4D97-AF65-F5344CB8AC3E}">
        <p14:creationId xmlns:p14="http://schemas.microsoft.com/office/powerpoint/2010/main" val="229700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397"/>
            <a:ext cx="8229600" cy="801848"/>
          </a:xfrm>
        </p:spPr>
        <p:txBody>
          <a:bodyPr>
            <a:normAutofit fontScale="90000"/>
          </a:bodyPr>
          <a:lstStyle/>
          <a:p>
            <a:r>
              <a:rPr lang="en-GB" sz="5400" dirty="0" smtClean="0">
                <a:latin typeface="NTFPreCursive" panose="03000400000000000000" pitchFamily="66" charset="0"/>
              </a:rPr>
              <a:t>Topic </a:t>
            </a:r>
            <a:r>
              <a:rPr lang="en-GB" sz="5400" dirty="0">
                <a:latin typeface="NTFPreCursive" panose="03000400000000000000" pitchFamily="66" charset="0"/>
              </a:rPr>
              <a:t>Title</a:t>
            </a:r>
            <a:r>
              <a:rPr lang="en-GB" sz="5400" dirty="0" smtClean="0">
                <a:latin typeface="NTFPreCursive" panose="03000400000000000000" pitchFamily="66" charset="0"/>
              </a:rPr>
              <a:t>: </a:t>
            </a:r>
            <a:r>
              <a:rPr lang="en-GB" sz="5400" dirty="0">
                <a:latin typeface="NTFPreCursive" panose="03000400000000000000" pitchFamily="66" charset="0"/>
              </a:rPr>
              <a:t>Starry Night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39035" y="908718"/>
            <a:ext cx="4038600" cy="5704965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>
                <a:solidFill>
                  <a:prstClr val="white"/>
                </a:solidFill>
                <a:latin typeface="NTFPreCursive" panose="03000400000000000000" pitchFamily="66" charset="0"/>
              </a:rPr>
              <a:t>Expressive Arts and Design</a:t>
            </a:r>
          </a:p>
          <a:p>
            <a:pPr marL="0" indent="0">
              <a:buNone/>
            </a:pPr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pPr marL="0" indent="0">
              <a:buNone/>
            </a:pPr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• 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Make </a:t>
            </a:r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imaginative and complex ‘small worlds’ with blocks and construction kits, such as a city with different buildings and a park.</a:t>
            </a:r>
          </a:p>
          <a:p>
            <a:pPr marL="0" indent="0">
              <a:buNone/>
            </a:pPr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• 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Join </a:t>
            </a:r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different materials and explore different 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textures.</a:t>
            </a:r>
          </a:p>
          <a:p>
            <a:pPr marL="0" indent="0">
              <a:buNone/>
            </a:pPr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• Develop storylines in their pretend 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play.</a:t>
            </a:r>
          </a:p>
          <a:p>
            <a:pPr marL="0" indent="0">
              <a:buNone/>
            </a:pPr>
            <a:endParaRPr lang="en-GB" sz="28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60754" y="908719"/>
            <a:ext cx="4072105" cy="57049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629317" y="908720"/>
            <a:ext cx="397159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Understanding the World</a:t>
            </a:r>
          </a:p>
          <a:p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• </a:t>
            </a:r>
            <a:r>
              <a:rPr lang="en-GB" sz="2400" b="1" dirty="0">
                <a:solidFill>
                  <a:schemeClr val="bg1"/>
                </a:solidFill>
                <a:latin typeface="NTFPreCursive" panose="03000400000000000000" pitchFamily="66" charset="0"/>
              </a:rPr>
              <a:t>Talk about the differences between materials and changes they notice.</a:t>
            </a:r>
          </a:p>
          <a:p>
            <a:r>
              <a:rPr lang="en-GB" sz="2400" b="1" dirty="0">
                <a:solidFill>
                  <a:schemeClr val="bg1"/>
                </a:solidFill>
                <a:latin typeface="NTFPreCursive" panose="03000400000000000000" pitchFamily="66" charset="0"/>
              </a:rPr>
              <a:t>• Explore the natural world around </a:t>
            </a:r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them. 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• Understand the effect of changing seasons on the natural world around them.</a:t>
            </a:r>
          </a:p>
          <a:p>
            <a:r>
              <a:rPr lang="en-GB" sz="2400" b="1" dirty="0">
                <a:solidFill>
                  <a:schemeClr val="bg1"/>
                </a:solidFill>
                <a:latin typeface="NTFPreCursive" panose="03000400000000000000" pitchFamily="66" charset="0"/>
              </a:rPr>
              <a:t>• </a:t>
            </a:r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Recognise some environments that are different to the one in which they live</a:t>
            </a:r>
          </a:p>
          <a:p>
            <a:endParaRPr lang="en-GB" sz="28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sz="28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sz="12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5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NTFPreCursive" panose="03000400000000000000" pitchFamily="66" charset="0"/>
              </a:rPr>
              <a:t>Topic </a:t>
            </a:r>
            <a:r>
              <a:rPr lang="en-GB" sz="4000" dirty="0">
                <a:latin typeface="NTFPreCursive" panose="03000400000000000000" pitchFamily="66" charset="0"/>
              </a:rPr>
              <a:t>Title</a:t>
            </a:r>
            <a:r>
              <a:rPr lang="en-GB" sz="4000" dirty="0" smtClean="0">
                <a:latin typeface="NTFPreCursive" panose="03000400000000000000" pitchFamily="66" charset="0"/>
              </a:rPr>
              <a:t>: </a:t>
            </a:r>
            <a:r>
              <a:rPr lang="en-GB" sz="4000" dirty="0">
                <a:latin typeface="NTFPreCursive" panose="03000400000000000000" pitchFamily="66" charset="0"/>
              </a:rPr>
              <a:t>Starry Night</a:t>
            </a:r>
          </a:p>
        </p:txBody>
      </p:sp>
      <p:sp>
        <p:nvSpPr>
          <p:cNvPr id="4" name="Rectangle 3"/>
          <p:cNvSpPr/>
          <p:nvPr/>
        </p:nvSpPr>
        <p:spPr>
          <a:xfrm>
            <a:off x="205680" y="1052736"/>
            <a:ext cx="4222304" cy="55621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185" y="1196752"/>
            <a:ext cx="387778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Maths .</a:t>
            </a:r>
            <a:endParaRPr lang="en-GB" sz="2800" b="1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NTFPreCursive" panose="03000400000000000000"/>
              </a:rPr>
              <a:t>Reciting numbers from 1 to 5.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NTFPreCursive" panose="03000400000000000000"/>
              </a:rPr>
              <a:t>Comparing amounts using language like ‘more’, ‘less’ and ‘same’.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NTFPreCursive" panose="03000400000000000000"/>
              </a:rPr>
              <a:t>Compare size, mass and capacity.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NTFPreCursive" panose="03000400000000000000"/>
              </a:rPr>
              <a:t>Use language like ‘heavy’ and ‘light’.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bg1"/>
                </a:solidFill>
                <a:latin typeface="NTFPreCursive" panose="03000400000000000000"/>
              </a:rPr>
              <a:t>To recognise and make a simple pattern. </a:t>
            </a:r>
          </a:p>
          <a:p>
            <a:endParaRPr lang="en-GB" sz="2400" b="1" dirty="0">
              <a:solidFill>
                <a:schemeClr val="bg1"/>
              </a:solidFill>
              <a:latin typeface="NTFPreCursive" panose="03000400000000000000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39364" y="1052736"/>
            <a:ext cx="4320480" cy="54006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709437" y="1268760"/>
            <a:ext cx="418033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Literacy .</a:t>
            </a:r>
            <a:endParaRPr lang="en-GB" sz="28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bg1"/>
                </a:solidFill>
                <a:latin typeface="NTFPreCursive" panose="03000400000000000000" pitchFamily="66" charset="0"/>
              </a:rPr>
              <a:t>Develop their phonological awareness, so that they </a:t>
            </a:r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can:</a:t>
            </a:r>
          </a:p>
          <a:p>
            <a:pPr marL="457200" indent="-457200">
              <a:buFontTx/>
              <a:buChar char="-"/>
            </a:pPr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recognise </a:t>
            </a:r>
            <a:r>
              <a:rPr lang="en-GB" sz="2400" b="1" dirty="0">
                <a:solidFill>
                  <a:schemeClr val="bg1"/>
                </a:solidFill>
                <a:latin typeface="NTFPreCursive" panose="03000400000000000000" pitchFamily="66" charset="0"/>
              </a:rPr>
              <a:t>words with the same </a:t>
            </a:r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initial sound</a:t>
            </a:r>
            <a:r>
              <a:rPr lang="en-GB" sz="2400" b="1" dirty="0">
                <a:solidFill>
                  <a:schemeClr val="bg1"/>
                </a:solidFill>
                <a:latin typeface="NTFPreCursive" panose="03000400000000000000" pitchFamily="66" charset="0"/>
              </a:rPr>
              <a:t>, such as money and </a:t>
            </a:r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mother.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bg1"/>
                </a:solidFill>
                <a:latin typeface="NTFPreCursive" panose="03000400000000000000" pitchFamily="66" charset="0"/>
              </a:rPr>
              <a:t>Write some or all of their name</a:t>
            </a:r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bg1"/>
                </a:solidFill>
                <a:latin typeface="NTFPreCursive" panose="03000400000000000000" pitchFamily="66" charset="0"/>
              </a:rPr>
              <a:t>Write some letters accurately</a:t>
            </a:r>
            <a:r>
              <a:rPr lang="en-GB" sz="24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bg1"/>
                </a:solidFill>
                <a:latin typeface="NTFPreCursive" panose="03000400000000000000" pitchFamily="66" charset="0"/>
              </a:rPr>
              <a:t>Read individual letters by saying the sounds for them.</a:t>
            </a:r>
            <a:endParaRPr lang="en-GB" sz="24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9900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82216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GB" sz="4800" dirty="0" smtClean="0">
                <a:latin typeface="NTFPreCursive" panose="03000400000000000000" pitchFamily="66" charset="0"/>
              </a:rPr>
              <a:t>Topic Title: Key Topic vocabulary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99592" y="1374617"/>
            <a:ext cx="2520280" cy="4430647"/>
          </a:xfrm>
          <a:prstGeom prst="rect">
            <a:avLst/>
          </a:prstGeom>
          <a:solidFill>
            <a:srgbClr val="0070C0"/>
          </a:solidFill>
        </p:spPr>
        <p:txBody>
          <a:bodyPr vert="horz">
            <a:normAutofit fontScale="6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30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</a:t>
            </a:r>
            <a:r>
              <a:rPr lang="en-GB" sz="30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Vocabulary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Nocturnal</a:t>
            </a:r>
          </a:p>
          <a:p>
            <a:pPr marL="0" indent="0">
              <a:buNone/>
            </a:pPr>
            <a:r>
              <a:rPr lang="en-GB" sz="3200" dirty="0">
                <a:solidFill>
                  <a:schemeClr val="bg1"/>
                </a:solidFill>
                <a:latin typeface="NTFPreCursive" panose="03000400000000000000" pitchFamily="66" charset="0"/>
              </a:rPr>
              <a:t>D</a:t>
            </a:r>
            <a:r>
              <a:rPr lang="en-GB" sz="32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iurnal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Night</a:t>
            </a:r>
            <a:endParaRPr lang="en-GB" sz="32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3200" dirty="0">
                <a:solidFill>
                  <a:schemeClr val="bg1"/>
                </a:solidFill>
                <a:latin typeface="NTFPreCursive" panose="03000400000000000000" pitchFamily="66" charset="0"/>
              </a:rPr>
              <a:t>O</a:t>
            </a:r>
            <a:r>
              <a:rPr lang="en-GB" sz="32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wl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Branch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Trunk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Twig</a:t>
            </a:r>
            <a:endParaRPr lang="en-GB" sz="32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3200" dirty="0">
                <a:solidFill>
                  <a:schemeClr val="bg1"/>
                </a:solidFill>
                <a:latin typeface="NTFPreCursive" panose="03000400000000000000" pitchFamily="66" charset="0"/>
              </a:rPr>
              <a:t>H</a:t>
            </a:r>
            <a:r>
              <a:rPr lang="en-GB" sz="32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unt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Ivy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Soft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Silent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Swooped</a:t>
            </a:r>
          </a:p>
          <a:p>
            <a:pPr marL="0" indent="0">
              <a:buNone/>
            </a:pPr>
            <a:r>
              <a:rPr lang="en-GB" sz="3200" dirty="0">
                <a:solidFill>
                  <a:schemeClr val="bg1"/>
                </a:solidFill>
                <a:latin typeface="NTFPreCursive" panose="03000400000000000000" pitchFamily="66" charset="0"/>
              </a:rPr>
              <a:t>F</a:t>
            </a:r>
            <a:r>
              <a:rPr lang="en-GB" sz="32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uss</a:t>
            </a:r>
            <a:endParaRPr lang="en-GB" sz="30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sz="1800" dirty="0" smtClean="0">
              <a:solidFill>
                <a:schemeClr val="bg1"/>
              </a:solidFill>
              <a:latin typeface="+mj-lt"/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44008" y="1374617"/>
            <a:ext cx="2592288" cy="4430647"/>
          </a:xfrm>
          <a:prstGeom prst="rect">
            <a:avLst/>
          </a:prstGeom>
          <a:solidFill>
            <a:srgbClr val="92D050"/>
          </a:solidFill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Vocabulary</a:t>
            </a:r>
          </a:p>
          <a:p>
            <a:pPr marL="0" indent="0">
              <a:buNone/>
            </a:pPr>
            <a:r>
              <a:rPr lang="en-GB" sz="21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Sunrise</a:t>
            </a:r>
          </a:p>
          <a:p>
            <a:pPr marL="0" indent="0">
              <a:buNone/>
            </a:pPr>
            <a:r>
              <a:rPr lang="en-GB" sz="21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Appear</a:t>
            </a:r>
          </a:p>
          <a:p>
            <a:pPr marL="0" indent="0">
              <a:buNone/>
            </a:pPr>
            <a:r>
              <a:rPr lang="en-GB" sz="21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Carefully</a:t>
            </a:r>
          </a:p>
          <a:p>
            <a:pPr marL="0" indent="0">
              <a:buNone/>
            </a:pPr>
            <a:r>
              <a:rPr lang="en-GB" sz="21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Finally </a:t>
            </a:r>
          </a:p>
          <a:p>
            <a:pPr marL="0" indent="0">
              <a:buNone/>
            </a:pPr>
            <a:r>
              <a:rPr lang="en-GB" sz="21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Peace</a:t>
            </a:r>
          </a:p>
          <a:p>
            <a:pPr marL="0" indent="0">
              <a:buNone/>
            </a:pPr>
            <a:r>
              <a:rPr lang="en-GB" sz="2100" dirty="0">
                <a:solidFill>
                  <a:schemeClr val="bg1"/>
                </a:solidFill>
                <a:latin typeface="NTFPreCursive" panose="03000400000000000000" pitchFamily="66" charset="0"/>
              </a:rPr>
              <a:t>T</a:t>
            </a:r>
            <a:r>
              <a:rPr lang="en-GB" sz="21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he </a:t>
            </a:r>
            <a:r>
              <a:rPr lang="en-GB" sz="2100" dirty="0">
                <a:solidFill>
                  <a:schemeClr val="bg1"/>
                </a:solidFill>
                <a:latin typeface="NTFPreCursive" panose="03000400000000000000" pitchFamily="66" charset="0"/>
              </a:rPr>
              <a:t>hour was </a:t>
            </a:r>
            <a:r>
              <a:rPr lang="en-GB" sz="21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late</a:t>
            </a:r>
          </a:p>
          <a:p>
            <a:pPr marL="0" indent="0">
              <a:buNone/>
            </a:pPr>
            <a:r>
              <a:rPr lang="en-GB" sz="2100" dirty="0">
                <a:solidFill>
                  <a:schemeClr val="bg1"/>
                </a:solidFill>
                <a:latin typeface="NTFPreCursive" panose="03000400000000000000" pitchFamily="66" charset="0"/>
              </a:rPr>
              <a:t>S</a:t>
            </a:r>
            <a:r>
              <a:rPr lang="en-GB" sz="21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nore</a:t>
            </a:r>
            <a:endParaRPr lang="en-GB" sz="21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2100" dirty="0">
                <a:solidFill>
                  <a:schemeClr val="bg1"/>
                </a:solidFill>
                <a:latin typeface="NTFPreCursive" panose="03000400000000000000" pitchFamily="66" charset="0"/>
              </a:rPr>
              <a:t>C</a:t>
            </a:r>
            <a:r>
              <a:rPr lang="en-GB" sz="21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lock</a:t>
            </a:r>
          </a:p>
          <a:p>
            <a:pPr marL="0" indent="0">
              <a:buNone/>
            </a:pPr>
            <a:r>
              <a:rPr lang="en-GB" sz="21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Notice</a:t>
            </a:r>
          </a:p>
          <a:p>
            <a:pPr marL="0" indent="0">
              <a:buNone/>
            </a:pPr>
            <a:r>
              <a:rPr lang="en-GB" sz="2100" dirty="0">
                <a:solidFill>
                  <a:schemeClr val="bg1"/>
                </a:solidFill>
                <a:latin typeface="NTFPreCursive" panose="03000400000000000000" pitchFamily="66" charset="0"/>
              </a:rPr>
              <a:t>U</a:t>
            </a:r>
            <a:r>
              <a:rPr lang="en-GB" sz="21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ncomfortable</a:t>
            </a:r>
          </a:p>
          <a:p>
            <a:pPr marL="0" indent="0">
              <a:buNone/>
            </a:pPr>
            <a:r>
              <a:rPr lang="en-GB" sz="2100" dirty="0">
                <a:solidFill>
                  <a:schemeClr val="bg1"/>
                </a:solidFill>
                <a:latin typeface="NTFPreCursive" panose="03000400000000000000" pitchFamily="66" charset="0"/>
              </a:rPr>
              <a:t>A</a:t>
            </a:r>
            <a:r>
              <a:rPr lang="en-GB" sz="21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larm </a:t>
            </a:r>
            <a:r>
              <a:rPr lang="en-GB" sz="2100" dirty="0">
                <a:solidFill>
                  <a:schemeClr val="bg1"/>
                </a:solidFill>
                <a:latin typeface="NTFPreCursive" panose="03000400000000000000" pitchFamily="66" charset="0"/>
              </a:rPr>
              <a:t>clock</a:t>
            </a:r>
            <a:endParaRPr lang="en-GB" sz="21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sz="1600" dirty="0" smtClean="0">
              <a:solidFill>
                <a:schemeClr val="bg1"/>
              </a:solidFill>
              <a:latin typeface="+mj-lt"/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5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1446</TotalTime>
  <Words>478</Words>
  <Application>Microsoft Office PowerPoint</Application>
  <PresentationFormat>On-screen Show (4:3)</PresentationFormat>
  <Paragraphs>91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Constantia</vt:lpstr>
      <vt:lpstr>NTFPreCursive</vt:lpstr>
      <vt:lpstr>Wingdings 2</vt:lpstr>
      <vt:lpstr>Flow</vt:lpstr>
      <vt:lpstr>Riverside Primary School </vt:lpstr>
      <vt:lpstr> Topic Title: Starry Night</vt:lpstr>
      <vt:lpstr>Topic Title: Starry Night</vt:lpstr>
      <vt:lpstr>Topic Title: Starry Night</vt:lpstr>
      <vt:lpstr>Topic Title: Starry Night</vt:lpstr>
      <vt:lpstr>Topic Title: Starry Night</vt:lpstr>
      <vt:lpstr>Topic Title: Key Topic vocabulary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Riverside Primary School</dc:title>
  <dc:creator>Teacher</dc:creator>
  <cp:lastModifiedBy>G Pasiliao</cp:lastModifiedBy>
  <cp:revision>104</cp:revision>
  <dcterms:created xsi:type="dcterms:W3CDTF">2016-06-22T08:23:20Z</dcterms:created>
  <dcterms:modified xsi:type="dcterms:W3CDTF">2021-10-20T05:53:36Z</dcterms:modified>
</cp:coreProperties>
</file>