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1" autoAdjust="0"/>
  </p:normalViewPr>
  <p:slideViewPr>
    <p:cSldViewPr>
      <p:cViewPr varScale="1">
        <p:scale>
          <a:sx n="86" d="100"/>
          <a:sy n="86" d="100"/>
        </p:scale>
        <p:origin x="5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3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</a:t>
            </a:r>
            <a:r>
              <a:rPr lang="en-GB" sz="4000" dirty="0" smtClean="0">
                <a:latin typeface="NTFPreCursive" panose="03000400000000000000" pitchFamily="66" charset="0"/>
              </a:rPr>
              <a:t>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Spring 1 2022</a:t>
            </a:r>
            <a:endParaRPr lang="en-GB" sz="4000" dirty="0">
              <a:latin typeface="NTFPreCursive" panose="03000400000000000000" pitchFamily="66" charset="0"/>
            </a:endParaRPr>
          </a:p>
          <a:p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106" y="212601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1434" y="1196752"/>
            <a:ext cx="8571046" cy="1008112"/>
          </a:xfrm>
          <a:solidFill>
            <a:schemeClr val="accent2"/>
          </a:solidFill>
          <a:ln w="12700"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Multiplication and Division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Money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Statistics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2382010"/>
            <a:ext cx="4248472" cy="4248472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u="sng" dirty="0" smtClean="0">
                <a:latin typeface="NTFPreCursive" panose="03000400000000000000" pitchFamily="66" charset="0"/>
              </a:rPr>
              <a:t>Statistics</a:t>
            </a:r>
            <a:r>
              <a:rPr lang="en-GB" sz="2000" u="sng" dirty="0" smtClean="0">
                <a:latin typeface="NTFPreCursive" panose="03000400000000000000" pitchFamily="66" charset="0"/>
              </a:rPr>
              <a:t>: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Make tally charts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Draw pictograms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Interpret pictograms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Bar Charts </a:t>
            </a:r>
          </a:p>
          <a:p>
            <a:r>
              <a:rPr lang="en-GB" sz="2000" dirty="0" smtClean="0">
                <a:latin typeface="NTFPreCursive" panose="03000400000000000000" pitchFamily="66" charset="0"/>
              </a:rPr>
              <a:t>Tables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434" y="2353111"/>
            <a:ext cx="4248472" cy="4248472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u="sng" dirty="0" smtClean="0">
                <a:latin typeface="NTFPreCursive" panose="03000400000000000000" pitchFamily="66" charset="0"/>
              </a:rPr>
              <a:t>Multiplication and Division: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Consolidation 2, 4 and 8 times tables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Comparing Statements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Related calculations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Multiply 2 digit by 1 digit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Divide 2 digit by 1 digit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Scaling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How many ways? </a:t>
            </a:r>
          </a:p>
          <a:p>
            <a:endParaRPr lang="en-GB" sz="1600" dirty="0">
              <a:latin typeface="NTFPreCursive" panose="03000400000000000000" pitchFamily="66" charset="0"/>
            </a:endParaRPr>
          </a:p>
          <a:p>
            <a:r>
              <a:rPr lang="en-GB" sz="1600" u="sng" dirty="0" smtClean="0">
                <a:latin typeface="NTFPreCursive" panose="03000400000000000000" pitchFamily="66" charset="0"/>
              </a:rPr>
              <a:t>Money: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Count money (pence)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Count money (pounds)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Pounds and pence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Convert pounds and pence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Add money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Subtract money </a:t>
            </a:r>
          </a:p>
          <a:p>
            <a:r>
              <a:rPr lang="en-GB" sz="1600" dirty="0" smtClean="0">
                <a:latin typeface="NTFPreCursive" panose="03000400000000000000" pitchFamily="66" charset="0"/>
              </a:rPr>
              <a:t>Give change </a:t>
            </a:r>
            <a:endParaRPr lang="en-GB" sz="1600" dirty="0"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752276"/>
            <a:ext cx="4242396" cy="2177563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Reading Vipers</a:t>
            </a:r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We will be reading</a:t>
            </a:r>
            <a:r>
              <a:rPr lang="en-GB" sz="1800" b="1" dirty="0" smtClean="0">
                <a:latin typeface="NTFPreCursive" panose="03000400000000000000" pitchFamily="66" charset="0"/>
              </a:rPr>
              <a:t>:</a:t>
            </a:r>
          </a:p>
          <a:p>
            <a:r>
              <a:rPr lang="en-GB" sz="1800" dirty="0">
                <a:latin typeface="NTFPreCursive" panose="03000400000000000000" pitchFamily="66" charset="0"/>
              </a:rPr>
              <a:t>How the Olympics Came to Be 	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Greek myths </a:t>
            </a:r>
            <a:endParaRPr lang="en-GB" sz="1800" dirty="0" smtClean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1290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on:</a:t>
            </a:r>
          </a:p>
          <a:p>
            <a:pPr marL="0" lv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Instructions: </a:t>
            </a: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‘How </a:t>
            </a:r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be rescued’ or ‘How to rescue a Queen’ based on Helen of Troy </a:t>
            </a:r>
            <a:endParaRPr lang="en-GB" sz="2800" dirty="0" smtClean="0">
              <a:solidFill>
                <a:schemeClr val="bg1"/>
              </a:solidFill>
              <a:latin typeface="NTFPreCursive" panose="0300040000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Diary </a:t>
            </a: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Entry: T</a:t>
            </a: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write a diary entry for a week in Hercules life</a:t>
            </a:r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Description: To </a:t>
            </a:r>
            <a:r>
              <a:rPr lang="en-GB" sz="2800" dirty="0">
                <a:solidFill>
                  <a:schemeClr val="bg1"/>
                </a:solidFill>
                <a:latin typeface="NTFPreCursive" panose="03000400000000000000" pitchFamily="66" charset="0"/>
              </a:rPr>
              <a:t>write a thank you speech (Mo Farah on winning the Gold Olympic medal</a:t>
            </a: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)</a:t>
            </a:r>
            <a:endParaRPr lang="en-GB" sz="2800" dirty="0" smtClean="0">
              <a:solidFill>
                <a:schemeClr val="bg1"/>
              </a:solidFill>
              <a:latin typeface="NTFPreCursive" panose="03000400000000000000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NTFPreCursive" panose="03000400000000000000" pitchFamily="66" charset="0"/>
              </a:rPr>
              <a:t>Narrative: To </a:t>
            </a:r>
            <a:r>
              <a:rPr lang="en-GB" sz="2800" dirty="0">
                <a:latin typeface="NTFPreCursive" panose="03000400000000000000" pitchFamily="66" charset="0"/>
              </a:rPr>
              <a:t>write a Myth</a:t>
            </a:r>
            <a:endParaRPr lang="en-GB" sz="2800" dirty="0">
              <a:latin typeface="NTFPreCursive" panose="0300040000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060765"/>
            <a:ext cx="4242396" cy="3552161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Words with short /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i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/ sound spelt ‘y’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Using the suffixes –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er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-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ed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, -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ing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Creating negative meaning using prefix 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mis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-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NTFPreCursive" panose="03000400000000000000" pitchFamily="66" charset="0"/>
              </a:rPr>
              <a:t>Creating negative meaning using prefix 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dis-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Words with a /k/ sound spelt ‘</a:t>
            </a:r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ch</a:t>
            </a:r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’ 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Wider Curriculum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 Dreams and Goals 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Dreams </a:t>
            </a: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and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Goals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can tell you about a person who has faced difficult challenges and achieved success  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My </a:t>
            </a: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Dreams and </a:t>
            </a: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Ambitions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can identify a dream/ambition that is important to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me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A New Challenge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enjoy facing new learning challenges and working out the best ways for me to achieve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them</a:t>
            </a:r>
          </a:p>
          <a:p>
            <a:pPr marL="0" indent="0">
              <a:buNone/>
            </a:pP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Our New Challenge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am motivated and enthusiastic about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achieving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our new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challenge</a:t>
            </a:r>
          </a:p>
          <a:p>
            <a:pPr marL="0" indent="0">
              <a:buNone/>
            </a:pP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Our New Challenge - Overcoming Obstacles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can recognise obstacles which might hinder my achievement and can take steps to overcome them    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Celebrating </a:t>
            </a:r>
            <a:r>
              <a:rPr lang="en-GB" sz="1800" b="1" dirty="0">
                <a:solidFill>
                  <a:prstClr val="white"/>
                </a:solidFill>
                <a:latin typeface="NTFPreCursive" panose="03000400000000000000" pitchFamily="66" charset="0"/>
              </a:rPr>
              <a:t>My Learning </a:t>
            </a:r>
            <a:r>
              <a:rPr lang="en-GB" sz="18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I </a:t>
            </a:r>
            <a:r>
              <a:rPr lang="en-GB" sz="1800" dirty="0">
                <a:solidFill>
                  <a:prstClr val="white"/>
                </a:solidFill>
                <a:latin typeface="NTFPreCursive" panose="03000400000000000000" pitchFamily="66" charset="0"/>
              </a:rPr>
              <a:t>can evaluate my own learning process and identify how it can be better next time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 Light in Religion 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>
                <a:latin typeface="NTFPreCursive" panose="03000400000000000000" pitchFamily="66" charset="0"/>
              </a:rPr>
              <a:t>To understand why light is seen as a symbol of </a:t>
            </a:r>
            <a:r>
              <a:rPr lang="en-GB" sz="1800" dirty="0" smtClean="0">
                <a:latin typeface="NTFPreCursive" panose="03000400000000000000" pitchFamily="66" charset="0"/>
              </a:rPr>
              <a:t>positivity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>
                <a:latin typeface="NTFPreCursive" panose="03000400000000000000" pitchFamily="66" charset="0"/>
              </a:rPr>
              <a:t>To understand how light is used by Hindus during </a:t>
            </a:r>
            <a:r>
              <a:rPr lang="en-GB" sz="1800" dirty="0" smtClean="0">
                <a:latin typeface="NTFPreCursive" panose="03000400000000000000" pitchFamily="66" charset="0"/>
              </a:rPr>
              <a:t>Diwali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>
                <a:latin typeface="NTFPreCursive" panose="03000400000000000000" pitchFamily="66" charset="0"/>
              </a:rPr>
              <a:t>To understand how light is used by Jews during </a:t>
            </a:r>
            <a:r>
              <a:rPr lang="en-GB" sz="1800" dirty="0" smtClean="0">
                <a:latin typeface="NTFPreCursive" panose="03000400000000000000" pitchFamily="66" charset="0"/>
              </a:rPr>
              <a:t>Hanukkah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800" dirty="0">
                <a:latin typeface="NTFPreCursive" panose="03000400000000000000" pitchFamily="66" charset="0"/>
              </a:rPr>
              <a:t>To find out how Christians use light as a </a:t>
            </a:r>
            <a:r>
              <a:rPr lang="en-GB" sz="1800" dirty="0" smtClean="0">
                <a:latin typeface="NTFPreCursive" panose="03000400000000000000" pitchFamily="66" charset="0"/>
              </a:rPr>
              <a:t>symbol</a:t>
            </a:r>
          </a:p>
          <a:p>
            <a:pPr marL="0" indent="0">
              <a:buClr>
                <a:srgbClr val="0BD0D9"/>
              </a:buClr>
              <a:buNone/>
            </a:pPr>
            <a:r>
              <a:rPr lang="en-GB" sz="1600" dirty="0">
                <a:latin typeface="NTFPreCursive" panose="03000400000000000000" pitchFamily="66" charset="0"/>
              </a:rPr>
              <a:t>To understand the importance of light during </a:t>
            </a:r>
            <a:r>
              <a:rPr lang="en-GB" sz="1600" dirty="0" err="1">
                <a:latin typeface="NTFPreCursive" panose="03000400000000000000" pitchFamily="66" charset="0"/>
              </a:rPr>
              <a:t>Kwanzaa</a:t>
            </a:r>
            <a:endParaRPr lang="en-GB" sz="1800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 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Toots position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and playing position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●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Embouchure: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position of mouthpiece / head joint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maintaining constant airflow,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how airflow affects dynamics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) articulation - smooth and detached playing 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Finger positions, from one note to approximately an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octave</a:t>
            </a: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Wider Curriculum 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 Gymnastics</a:t>
            </a:r>
          </a:p>
          <a:p>
            <a:pPr lvl="0"/>
            <a:r>
              <a:rPr lang="en-GB" sz="2000" dirty="0">
                <a:latin typeface="NTFPreCursive" panose="03000400000000000000" pitchFamily="66" charset="0"/>
              </a:rPr>
              <a:t>To explore jumping techniques and link them with other gymnastic actions. </a:t>
            </a:r>
          </a:p>
          <a:p>
            <a:pPr lvl="0"/>
            <a:r>
              <a:rPr lang="en-GB" sz="2000" dirty="0">
                <a:latin typeface="NTFPreCursive" panose="03000400000000000000" pitchFamily="66" charset="0"/>
              </a:rPr>
              <a:t>To explore jumping techniques and to link them with other gymnastic actions. </a:t>
            </a:r>
          </a:p>
          <a:p>
            <a:pPr lvl="0"/>
            <a:r>
              <a:rPr lang="en-GB" sz="2000" dirty="0">
                <a:latin typeface="NTFPreCursive" panose="03000400000000000000" pitchFamily="66" charset="0"/>
              </a:rPr>
              <a:t>To select and adapt gymnastics actions to meet the task. </a:t>
            </a:r>
          </a:p>
          <a:p>
            <a:pPr lvl="0"/>
            <a:r>
              <a:rPr lang="en-GB" sz="2000" dirty="0">
                <a:latin typeface="NTFPreCursive" panose="03000400000000000000" pitchFamily="66" charset="0"/>
              </a:rPr>
              <a:t>To work with a partner or a small group to create a sequence that develops jumping skills. 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To improve the ability to choose appropriate actions when creating a sequence of gymnastic movements to music</a:t>
            </a:r>
            <a:endParaRPr lang="en-GB" sz="20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932194"/>
            <a:ext cx="397159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sz="15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 </a:t>
            </a:r>
            <a:r>
              <a:rPr lang="en-GB" sz="16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iNetwork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Design, write and debug programs that accomplish specific goals, including controlling or simulating physical systems; solve problems by decomposing them into smaller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parts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Use sequence, selection, and repetition in programs; work with variables and various forms of input and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output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explain how some simple algorithms work and to detect and correct errors in algorithms and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programs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Understand computer networks including the internet; how they can provide multiple services, such as the world wide web; and the opportunities they offer for communication and 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collaboration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Select, use and combine a variety of software (including internet services) on a range of digital devices to design and create a range of programs, systems and content that accomplish given goals,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Including collecting, analysing, evaluating and presenting data and information</a:t>
            </a:r>
          </a:p>
          <a:p>
            <a:endParaRPr lang="en-GB" sz="15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Gods and Mortals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4582532" y="3429001"/>
            <a:ext cx="4299416" cy="327753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NTFPreCursive" panose="03000400000000000000" pitchFamily="66" charset="0"/>
              </a:rPr>
              <a:t>History: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Describe the achievements and influence of the ancient Greeks on the wider world</a:t>
            </a:r>
            <a:r>
              <a:rPr lang="en-GB" sz="16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Make choices about the best ways to present historical accounts and information</a:t>
            </a:r>
            <a:r>
              <a:rPr lang="en-GB" sz="16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 Explain the cause and effect of a significant historical event</a:t>
            </a:r>
            <a:r>
              <a:rPr lang="en-GB" sz="16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1600" dirty="0">
                <a:latin typeface="NTFPreCursive" panose="03000400000000000000" pitchFamily="66" charset="0"/>
              </a:rPr>
              <a:t>Historical information can be presented as a narrative, non-chronological report, fact file, timeline, description, reconstruction or presentation.</a:t>
            </a:r>
            <a:endParaRPr lang="en-GB" sz="16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63304" y="755577"/>
            <a:ext cx="4299416" cy="25545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68" y="4111664"/>
            <a:ext cx="4320480" cy="26297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15770" y="755576"/>
            <a:ext cx="4320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</a:p>
          <a:p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Maps, globes and digital mapping tools can help to locate and describe significant geographical features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</a:rPr>
              <a:t>Analyse maps, atlases and globes, including digital mapping, to locate countries and describe features studied.</a:t>
            </a:r>
            <a:endParaRPr lang="en-GB" sz="20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4111663"/>
            <a:ext cx="4180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 and design.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 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Create a 3-D form using malleable or rigid materials, or a combination of materials.</a:t>
            </a: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  </a:t>
            </a:r>
            <a:endParaRPr lang="en-GB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 Compare artists, architects and designers and identify significant characteristics of the same style of artwork, structures and products through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sz="quarter" idx="2"/>
          </p:nvPr>
        </p:nvSpPr>
        <p:spPr>
          <a:xfrm>
            <a:off x="151463" y="755576"/>
            <a:ext cx="4299416" cy="3312368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b="1" dirty="0" smtClean="0">
                <a:latin typeface="NTFPreCursive" panose="03000400000000000000" pitchFamily="66" charset="0"/>
              </a:rPr>
              <a:t>Design and Technology:</a:t>
            </a:r>
            <a:endParaRPr lang="en-GB" sz="15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5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5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Plan which materials will be needed for a task and explain why</a:t>
            </a:r>
            <a:r>
              <a:rPr lang="en-GB" sz="2000" dirty="0" smtClean="0">
                <a:latin typeface="NTFPreCursive" panose="03000400000000000000" pitchFamily="66" charset="0"/>
              </a:rPr>
              <a:t>.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Materials for a specific task must be selected on the basis of their properties. These include physical properties as well as availability and cost.</a:t>
            </a:r>
            <a:endParaRPr lang="en-GB" sz="20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Gods and Mortals: Key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</a:t>
            </a: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Vocabulary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Amphora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Anoint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Artefact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Cavalry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City-state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Council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Decoy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Deity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Displacement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Discus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Divine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Formation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God 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Hero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Hoplite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Hydria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Invasion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Jury 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Kantharos</a:t>
            </a: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Krater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Kylix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Labyrinth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Legend 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Lekanis</a:t>
            </a: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Marathon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Minotaur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Mortal 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Olympic Games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Pandora’s Box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Papyrus 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Peltast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Phalanx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Psiloi</a:t>
            </a: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Sceptre</a:t>
            </a:r>
          </a:p>
          <a:p>
            <a:pPr marL="0" indent="0">
              <a:buNone/>
            </a:pP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Skyphos</a:t>
            </a: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Synchronise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Temple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Trial 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Volute </a:t>
            </a:r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krater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900" smtClean="0">
                <a:solidFill>
                  <a:schemeClr val="bg1"/>
                </a:solidFill>
                <a:latin typeface="NTFPreCursive" panose="03000400000000000000" pitchFamily="66" charset="0"/>
              </a:rPr>
              <a:t>Warrior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1273</TotalTime>
  <Words>895</Words>
  <Application>Microsoft Office PowerPoint</Application>
  <PresentationFormat>On-screen Show (4:3)</PresentationFormat>
  <Paragraphs>162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NTFPreCursive</vt:lpstr>
      <vt:lpstr>Times New Roman</vt:lpstr>
      <vt:lpstr>Wingdings 2</vt:lpstr>
      <vt:lpstr>Flow</vt:lpstr>
      <vt:lpstr>Riverside Primary School </vt:lpstr>
      <vt:lpstr>Maths</vt:lpstr>
      <vt:lpstr>Literacy </vt:lpstr>
      <vt:lpstr>Wider Curriculum</vt:lpstr>
      <vt:lpstr>Wider Curriculum </vt:lpstr>
      <vt:lpstr>Gods and Mortals </vt:lpstr>
      <vt:lpstr>Gods and Mortals: Key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B Jones</cp:lastModifiedBy>
  <cp:revision>94</cp:revision>
  <dcterms:created xsi:type="dcterms:W3CDTF">2016-06-22T08:23:20Z</dcterms:created>
  <dcterms:modified xsi:type="dcterms:W3CDTF">2021-12-08T12:59:51Z</dcterms:modified>
</cp:coreProperties>
</file>