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4" autoAdjust="0"/>
  </p:normalViewPr>
  <p:slideViewPr>
    <p:cSldViewPr>
      <p:cViewPr varScale="1">
        <p:scale>
          <a:sx n="72" d="100"/>
          <a:sy n="72" d="100"/>
        </p:scale>
        <p:origin x="11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latin typeface="NTFPreCursive" panose="03000400000000000000" pitchFamily="66" charset="0"/>
              </a:rPr>
              <a:t>Year 3</a:t>
            </a:r>
            <a:r>
              <a:rPr lang="en-GB" sz="4000" dirty="0" smtClean="0">
                <a:latin typeface="NTFPreCursive" panose="03000400000000000000" pitchFamily="66" charset="0"/>
              </a:rPr>
              <a:t> </a:t>
            </a:r>
            <a:r>
              <a:rPr lang="en-GB" sz="4000" dirty="0">
                <a:latin typeface="NTFPreCursive" panose="03000400000000000000" pitchFamily="66" charset="0"/>
              </a:rPr>
              <a:t>Curriculum 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Autumn 1 2021</a:t>
            </a:r>
            <a:endParaRPr lang="en-GB" dirty="0">
              <a:latin typeface="NTFPreCursive" panose="03000400000000000000" pitchFamily="66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Maths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7332" y="1196752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Maths: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 Place value and Addition and Subtraction 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Small steps taken from White rose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Represent numbers to 100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Tens and ones using addition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Hundreds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Represent numbers to 1000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100s, 10s and 1s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Number lines to 1000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Find 1, 10, 100 more and less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Compare objects to 1000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Compare numbers to 1000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Order numbers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Add and subtract multiples of 100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Add and subtract 1s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Add and subtract 3-digit numbers not crossing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Add and subtract 3-digit numbers crossing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Spot the patterns </a:t>
            </a:r>
          </a:p>
          <a:p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Estimate answers </a:t>
            </a: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819389"/>
            <a:ext cx="4242396" cy="2177563"/>
          </a:xfr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Reading Vipers</a:t>
            </a:r>
            <a:endParaRPr lang="en-GB" sz="1800" b="1" dirty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We will be reading</a:t>
            </a:r>
            <a:r>
              <a:rPr lang="en-GB" sz="1800" b="1" dirty="0" smtClean="0">
                <a:latin typeface="NTFPreCursive" panose="03000400000000000000" pitchFamily="66" charset="0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A River by </a:t>
            </a:r>
            <a:r>
              <a:rPr lang="en-GB" sz="1800" dirty="0" smtClean="0">
                <a:latin typeface="NTFPreCursive" panose="03000400000000000000" pitchFamily="66" charset="0"/>
              </a:rPr>
              <a:t>Marc Martin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A drop in the Ocean by </a:t>
            </a:r>
            <a:r>
              <a:rPr lang="en-GB" sz="1800" dirty="0" smtClean="0">
                <a:latin typeface="NTFPreCursive" panose="03000400000000000000" pitchFamily="66" charset="0"/>
              </a:rPr>
              <a:t>Jacqui Bailey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>
                <a:latin typeface="NTFPreCursive" panose="03000400000000000000" pitchFamily="66" charset="0"/>
              </a:rPr>
              <a:t>This Morning I Met a Whale </a:t>
            </a:r>
            <a:r>
              <a:rPr lang="en-GB" sz="1800" dirty="0" smtClean="0">
                <a:latin typeface="NTFPreCursive" panose="03000400000000000000" pitchFamily="66" charset="0"/>
              </a:rPr>
              <a:t>by Michael </a:t>
            </a:r>
            <a:r>
              <a:rPr lang="en-GB" sz="1800" dirty="0" err="1" smtClean="0">
                <a:latin typeface="NTFPreCursive" panose="03000400000000000000" pitchFamily="66" charset="0"/>
              </a:rPr>
              <a:t>Morpurgo</a:t>
            </a:r>
            <a:r>
              <a:rPr lang="en-GB" sz="1800" dirty="0" smtClean="0">
                <a:latin typeface="NTFPreCursive" panose="03000400000000000000" pitchFamily="66" charset="0"/>
              </a:rPr>
              <a:t> </a:t>
            </a:r>
            <a:endParaRPr lang="en-GB" sz="1800" dirty="0">
              <a:latin typeface="NTFPreCursive" panose="03000400000000000000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Literacy 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36293" y="783386"/>
            <a:ext cx="4321633" cy="58295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Writing</a:t>
            </a:r>
            <a:r>
              <a:rPr lang="en-GB" sz="1800" b="1" dirty="0" smtClean="0">
                <a:latin typeface="NTFPreCursive" panose="03000400000000000000" pitchFamily="66" charset="0"/>
              </a:rPr>
              <a:t>: 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Poetry </a:t>
            </a:r>
            <a:r>
              <a:rPr lang="en-GB" sz="1800" dirty="0">
                <a:latin typeface="NTFPreCursive" panose="03000400000000000000" pitchFamily="66" charset="0"/>
              </a:rPr>
              <a:t>– Writing a shape about rivers;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Alphabetically order text – Features of a river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Setting </a:t>
            </a:r>
            <a:r>
              <a:rPr lang="en-GB" sz="1800" dirty="0">
                <a:latin typeface="NTFPreCursive" panose="03000400000000000000" pitchFamily="66" charset="0"/>
              </a:rPr>
              <a:t>a scene in the style of Kenneth Grahame (The Wind and the Willows);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Letter </a:t>
            </a:r>
            <a:r>
              <a:rPr lang="en-GB" sz="1800" dirty="0">
                <a:latin typeface="NTFPreCursive" panose="03000400000000000000" pitchFamily="66" charset="0"/>
              </a:rPr>
              <a:t>– To write a letter recommending places to visit on the River Thames</a:t>
            </a:r>
            <a:r>
              <a:rPr lang="en-GB" sz="1800" dirty="0" smtClean="0">
                <a:latin typeface="NTFPreCursive" panose="03000400000000000000" pitchFamily="66" charset="0"/>
              </a:rPr>
              <a:t>.</a:t>
            </a:r>
          </a:p>
          <a:p>
            <a:pPr marL="0" indent="0">
              <a:buNone/>
            </a:pPr>
            <a:endParaRPr lang="en-GB" sz="1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Formal </a:t>
            </a:r>
            <a:r>
              <a:rPr lang="en-GB" sz="1800" dirty="0">
                <a:latin typeface="NTFPreCursive" panose="03000400000000000000" pitchFamily="66" charset="0"/>
              </a:rPr>
              <a:t>language;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1st </a:t>
            </a:r>
            <a:r>
              <a:rPr lang="en-GB" sz="1800" dirty="0">
                <a:latin typeface="NTFPreCursive" panose="03000400000000000000" pitchFamily="66" charset="0"/>
              </a:rPr>
              <a:t>person;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Present </a:t>
            </a:r>
            <a:r>
              <a:rPr lang="en-GB" sz="1800" dirty="0">
                <a:latin typeface="NTFPreCursive" panose="03000400000000000000" pitchFamily="66" charset="0"/>
              </a:rPr>
              <a:t>tense;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Letter </a:t>
            </a:r>
            <a:r>
              <a:rPr lang="en-GB" sz="1800" dirty="0">
                <a:latin typeface="NTFPreCursive" panose="03000400000000000000" pitchFamily="66" charset="0"/>
              </a:rPr>
              <a:t>layout;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Technical </a:t>
            </a:r>
            <a:r>
              <a:rPr lang="en-GB" sz="1800" dirty="0">
                <a:latin typeface="NTFPreCursive" panose="03000400000000000000" pitchFamily="66" charset="0"/>
              </a:rPr>
              <a:t>language;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Adjectives</a:t>
            </a:r>
            <a:r>
              <a:rPr lang="en-GB" sz="1800" dirty="0">
                <a:latin typeface="NTFPreCursive" panose="03000400000000000000" pitchFamily="66" charset="0"/>
              </a:rPr>
              <a:t>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Chronological </a:t>
            </a:r>
            <a:r>
              <a:rPr lang="en-GB" sz="1800" dirty="0">
                <a:latin typeface="NTFPreCursive" panose="03000400000000000000" pitchFamily="66" charset="0"/>
              </a:rPr>
              <a:t>language;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Organisation </a:t>
            </a:r>
            <a:r>
              <a:rPr lang="en-GB" sz="1800" dirty="0">
                <a:latin typeface="NTFPreCursive" panose="03000400000000000000" pitchFamily="66" charset="0"/>
              </a:rPr>
              <a:t>of paragraphs;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Modal </a:t>
            </a:r>
            <a:r>
              <a:rPr lang="en-GB" sz="1800" dirty="0">
                <a:latin typeface="NTFPreCursive" panose="03000400000000000000" pitchFamily="66" charset="0"/>
              </a:rPr>
              <a:t>verbs (will, might, should, would).</a:t>
            </a:r>
            <a:endParaRPr lang="en-GB" sz="1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3060765"/>
            <a:ext cx="4242396" cy="3552161"/>
          </a:xfr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rule: (KS2)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Words with the long /a/ sound spelt with </a:t>
            </a:r>
            <a:r>
              <a:rPr lang="en-GB" sz="1800" dirty="0" err="1" smtClean="0">
                <a:latin typeface="NTFPreCursive" panose="03000400000000000000" pitchFamily="66" charset="0"/>
              </a:rPr>
              <a:t>ei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>
                <a:latin typeface="NTFPreCursive" panose="03000400000000000000" pitchFamily="66" charset="0"/>
              </a:rPr>
              <a:t>Words with the long /a/ sound spelt with </a:t>
            </a:r>
            <a:r>
              <a:rPr lang="en-GB" sz="1800" dirty="0" err="1" smtClean="0">
                <a:latin typeface="NTFPreCursive" panose="03000400000000000000" pitchFamily="66" charset="0"/>
              </a:rPr>
              <a:t>ey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r>
              <a:rPr lang="en-GB" sz="1800" dirty="0">
                <a:latin typeface="NTFPreCursive" panose="03000400000000000000" pitchFamily="66" charset="0"/>
              </a:rPr>
              <a:t>Words with the long </a:t>
            </a:r>
            <a:r>
              <a:rPr lang="en-GB" sz="1800" dirty="0" smtClean="0">
                <a:latin typeface="NTFPreCursive" panose="03000400000000000000" pitchFamily="66" charset="0"/>
              </a:rPr>
              <a:t>/</a:t>
            </a:r>
            <a:r>
              <a:rPr lang="en-GB" sz="1800" dirty="0">
                <a:latin typeface="NTFPreCursive" panose="03000400000000000000" pitchFamily="66" charset="0"/>
              </a:rPr>
              <a:t>a</a:t>
            </a:r>
            <a:r>
              <a:rPr lang="en-GB" sz="1800" dirty="0" smtClean="0">
                <a:latin typeface="NTFPreCursive" panose="03000400000000000000" pitchFamily="66" charset="0"/>
              </a:rPr>
              <a:t>/ </a:t>
            </a:r>
            <a:r>
              <a:rPr lang="en-GB" sz="1800" dirty="0">
                <a:latin typeface="NTFPreCursive" panose="03000400000000000000" pitchFamily="66" charset="0"/>
              </a:rPr>
              <a:t>sound spelt with </a:t>
            </a:r>
            <a:r>
              <a:rPr lang="en-GB" sz="1800" dirty="0" err="1">
                <a:latin typeface="NTFPreCursive" panose="03000400000000000000" pitchFamily="66" charset="0"/>
              </a:rPr>
              <a:t>ai</a:t>
            </a:r>
            <a:endParaRPr lang="en-GB" sz="1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dirty="0">
                <a:latin typeface="NTFPreCursive" panose="03000400000000000000" pitchFamily="66" charset="0"/>
              </a:rPr>
              <a:t>Words with </a:t>
            </a:r>
            <a:r>
              <a:rPr lang="en-GB" sz="1800" dirty="0" smtClean="0">
                <a:latin typeface="NTFPreCursive" panose="03000400000000000000" pitchFamily="66" charset="0"/>
              </a:rPr>
              <a:t>/</a:t>
            </a:r>
            <a:r>
              <a:rPr lang="en-GB" sz="1800" dirty="0">
                <a:latin typeface="NTFPreCursive" panose="03000400000000000000" pitchFamily="66" charset="0"/>
              </a:rPr>
              <a:t>a</a:t>
            </a:r>
            <a:r>
              <a:rPr lang="en-GB" sz="1800" dirty="0" smtClean="0">
                <a:latin typeface="NTFPreCursive" panose="03000400000000000000" pitchFamily="66" charset="0"/>
              </a:rPr>
              <a:t>/ </a:t>
            </a:r>
            <a:r>
              <a:rPr lang="en-GB" sz="1800" dirty="0">
                <a:latin typeface="NTFPreCursive" panose="03000400000000000000" pitchFamily="66" charset="0"/>
              </a:rPr>
              <a:t>sound spelt with </a:t>
            </a:r>
            <a:r>
              <a:rPr lang="en-GB" sz="1800" dirty="0" smtClean="0">
                <a:latin typeface="NTFPreCursive" panose="03000400000000000000" pitchFamily="66" charset="0"/>
              </a:rPr>
              <a:t>ear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Homophones &amp; near homophones</a:t>
            </a:r>
            <a:endParaRPr lang="en-GB" sz="1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28" y="980728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Flow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130"/>
            <a:ext cx="4038600" cy="570555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PSHE: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learning: Being Me</a:t>
            </a:r>
            <a:endParaRPr lang="en-GB" sz="1800" b="1" dirty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Getting to know each other </a:t>
            </a:r>
          </a:p>
          <a:p>
            <a:r>
              <a:rPr lang="en-GB" sz="1600" dirty="0">
                <a:latin typeface="NTFPreCursive" panose="03000400000000000000" pitchFamily="66" charset="0"/>
              </a:rPr>
              <a:t>I can set personal goals </a:t>
            </a:r>
            <a:endParaRPr lang="en-GB" sz="16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Our nightmare school </a:t>
            </a:r>
            <a:endParaRPr lang="en-GB" sz="1600" dirty="0">
              <a:latin typeface="NTFPreCursive" panose="03000400000000000000" pitchFamily="66" charset="0"/>
            </a:endParaRPr>
          </a:p>
          <a:p>
            <a:r>
              <a:rPr lang="en-GB" sz="1600" dirty="0">
                <a:latin typeface="NTFPreCursive" panose="03000400000000000000" pitchFamily="66" charset="0"/>
              </a:rPr>
              <a:t>can face new challenges positively, make responsible choices and ask for help when I need it 	</a:t>
            </a:r>
            <a:endParaRPr lang="en-GB" sz="16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Our dream school </a:t>
            </a:r>
            <a:endParaRPr lang="en-GB" sz="1600" dirty="0">
              <a:latin typeface="NTFPreCursive" panose="03000400000000000000" pitchFamily="66" charset="0"/>
            </a:endParaRPr>
          </a:p>
          <a:p>
            <a:r>
              <a:rPr lang="en-GB" sz="1600" dirty="0">
                <a:latin typeface="NTFPreCursive" panose="03000400000000000000" pitchFamily="66" charset="0"/>
              </a:rPr>
              <a:t>understand why rules are needed and how they relate to rights and responsibilities 	</a:t>
            </a:r>
            <a:endParaRPr lang="en-GB" sz="16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Rewards and consequences </a:t>
            </a:r>
          </a:p>
          <a:p>
            <a:r>
              <a:rPr lang="en-GB" sz="1600" dirty="0">
                <a:latin typeface="NTFPreCursive" panose="03000400000000000000" pitchFamily="66" charset="0"/>
              </a:rPr>
              <a:t>I understand that my actions affect myself and others and I care about other people’s feelings </a:t>
            </a:r>
            <a:endParaRPr lang="en-GB" sz="16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Our learning charter </a:t>
            </a:r>
            <a:endParaRPr lang="en-GB" sz="1600" dirty="0">
              <a:latin typeface="NTFPreCursive" panose="03000400000000000000" pitchFamily="66" charset="0"/>
            </a:endParaRPr>
          </a:p>
          <a:p>
            <a:r>
              <a:rPr lang="en-GB" sz="1600" dirty="0">
                <a:latin typeface="NTFPreCursive" panose="03000400000000000000" pitchFamily="66" charset="0"/>
              </a:rPr>
              <a:t>I can make responsible choices and take action 	</a:t>
            </a:r>
          </a:p>
          <a:p>
            <a:pPr marL="0" indent="0">
              <a:buNone/>
            </a:pPr>
            <a:r>
              <a:rPr lang="en-GB" sz="16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Owning our learning charter </a:t>
            </a:r>
            <a:endParaRPr lang="en-GB" sz="1600" dirty="0">
              <a:latin typeface="NTFPreCursive" panose="03000400000000000000" pitchFamily="66" charset="0"/>
            </a:endParaRPr>
          </a:p>
          <a:p>
            <a:r>
              <a:rPr lang="en-GB" sz="1600" dirty="0">
                <a:latin typeface="NTFPreCursive" panose="03000400000000000000" pitchFamily="66" charset="0"/>
              </a:rPr>
              <a:t>understand my actions affect others and try to see things from their points of view </a:t>
            </a:r>
            <a:r>
              <a:rPr lang="en-GB" sz="1800" dirty="0"/>
              <a:t>	</a:t>
            </a:r>
          </a:p>
          <a:p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11348"/>
            <a:ext cx="4172272" cy="27363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648200" y="3789040"/>
            <a:ext cx="4172272" cy="2824646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R.E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learning:</a:t>
            </a:r>
          </a:p>
          <a:p>
            <a:pPr marL="0" indent="0">
              <a:buClr>
                <a:srgbClr val="0BD0D9"/>
              </a:buClr>
              <a:buNone/>
            </a:pPr>
            <a:r>
              <a:rPr lang="en-GB" sz="1800" dirty="0">
                <a:latin typeface="NTFPreCursive" panose="03000400000000000000" pitchFamily="66" charset="0"/>
              </a:rPr>
              <a:t>People of Faith – Inspirational people. 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Clr>
                <a:srgbClr val="0BD0D9"/>
              </a:buClr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What </a:t>
            </a:r>
            <a:r>
              <a:rPr lang="en-GB" sz="1800" dirty="0">
                <a:latin typeface="NTFPreCursive" panose="03000400000000000000" pitchFamily="66" charset="0"/>
              </a:rPr>
              <a:t>is faith? 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Clr>
                <a:srgbClr val="0BD0D9"/>
              </a:buClr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Inspirational </a:t>
            </a:r>
            <a:r>
              <a:rPr lang="en-GB" sz="1800" dirty="0">
                <a:latin typeface="NTFPreCursive" panose="03000400000000000000" pitchFamily="66" charset="0"/>
              </a:rPr>
              <a:t>people 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Clr>
                <a:srgbClr val="0BD0D9"/>
              </a:buClr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Leaders </a:t>
            </a:r>
            <a:r>
              <a:rPr lang="en-GB" sz="1800" dirty="0">
                <a:latin typeface="NTFPreCursive" panose="03000400000000000000" pitchFamily="66" charset="0"/>
              </a:rPr>
              <a:t>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Clr>
                <a:srgbClr val="0BD0D9"/>
              </a:buClr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Aspects </a:t>
            </a:r>
            <a:r>
              <a:rPr lang="en-GB" sz="1800" dirty="0">
                <a:latin typeface="NTFPreCursive" panose="03000400000000000000" pitchFamily="66" charset="0"/>
              </a:rPr>
              <a:t>of the teachings of Jesus.</a:t>
            </a:r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903176"/>
            <a:ext cx="39715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Music: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Toots position 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and playing position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● 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Embouchure: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position of mouthpiece / head joint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maintaining constant airflow,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how airflow affects dynamics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articulation - smooth and detached playing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• 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Finger positions, from one note to approximately an </a:t>
            </a: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octave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Wider Curriculum 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720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P.E: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 </a:t>
            </a:r>
            <a:r>
              <a:rPr lang="en-GB" sz="1800" dirty="0" smtClean="0">
                <a:latin typeface="NTFPreCursive" panose="03000400000000000000" pitchFamily="66" charset="0"/>
              </a:rPr>
              <a:t>Netball </a:t>
            </a:r>
          </a:p>
          <a:p>
            <a:pPr marL="0" indent="0"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• </a:t>
            </a:r>
            <a:r>
              <a:rPr lang="en-GB" sz="1800" dirty="0">
                <a:latin typeface="NTFPreCursive" panose="03000400000000000000" pitchFamily="66" charset="0"/>
              </a:rPr>
              <a:t>Make a series of passes to team mates moving towards a scoring area;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• </a:t>
            </a:r>
            <a:r>
              <a:rPr lang="en-GB" sz="1800" dirty="0">
                <a:latin typeface="NTFPreCursive" panose="03000400000000000000" pitchFamily="66" charset="0"/>
              </a:rPr>
              <a:t>Show some signs of using a chest pass and shoulder pass;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• </a:t>
            </a:r>
            <a:r>
              <a:rPr lang="en-GB" sz="1800" dirty="0">
                <a:latin typeface="NTFPreCursive" panose="03000400000000000000" pitchFamily="66" charset="0"/>
              </a:rPr>
              <a:t>Show a target to indicate where I’d like to pass to;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• </a:t>
            </a:r>
            <a:r>
              <a:rPr lang="en-GB" sz="1800" dirty="0">
                <a:latin typeface="NTFPreCursive" panose="03000400000000000000" pitchFamily="66" charset="0"/>
              </a:rPr>
              <a:t>Know where space is and try to move into it;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• </a:t>
            </a:r>
            <a:r>
              <a:rPr lang="en-GB" sz="1800" dirty="0">
                <a:latin typeface="NTFPreCursive" panose="03000400000000000000" pitchFamily="66" charset="0"/>
              </a:rPr>
              <a:t>Mark another player and defend when needed.</a:t>
            </a:r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08720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Computing:</a:t>
            </a:r>
          </a:p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 Programming 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Design, write and debug programs that accomplish specific goals, including controlling or simulating physical systems; solve problems by decomposing them into smaller parts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 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Use sequence, selection, and repetition in programs; work with variables and various forms of input and output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 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Use logical reasoning to explain how some simple algorithms work and to detect and correct errors in algorithms and programs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 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Understand computer networks, including the internet; how they can provide multiple services, such as the World Wide Web, and the opportunities they offer for communication and collaboration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 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Use search technologies effectively, appreciate how results are selected and ranked, and be discerning in evaluating digital content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 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Select, use and combine a variety of software (including internet services) on a range of digital devices to design and create a range of programs, systems and content that accomplish given goals, including collecting, analysing, evaluating and presenting data and information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 </a:t>
            </a:r>
          </a:p>
          <a:p>
            <a:r>
              <a:rPr lang="en-GB" sz="1250" dirty="0">
                <a:solidFill>
                  <a:schemeClr val="bg1"/>
                </a:solidFill>
                <a:latin typeface="NTFPreCursive" panose="03000400000000000000" pitchFamily="66" charset="0"/>
              </a:rPr>
              <a:t>Use technology safely, respectfully and responsibly; recognise acceptable/unacceptable behaviour; identify a range of ways to report concerns about content and </a:t>
            </a:r>
            <a:r>
              <a:rPr lang="en-GB" sz="125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contact</a:t>
            </a:r>
            <a:endParaRPr lang="en-GB" sz="125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Flow </a:t>
            </a:r>
            <a:endParaRPr lang="en-GB" sz="4000" dirty="0">
              <a:latin typeface="NTFPreCursive" panose="03000400000000000000" pitchFamily="66" charset="0"/>
            </a:endParaRP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"/>
          </p:nvPr>
        </p:nvSpPr>
        <p:spPr>
          <a:xfrm>
            <a:off x="128568" y="755576"/>
            <a:ext cx="4299416" cy="1593304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NTFPreCursive" panose="03000400000000000000" pitchFamily="66" charset="0"/>
              </a:rPr>
              <a:t>History: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6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latin typeface="NTFPreCursive" panose="03000400000000000000" pitchFamily="66" charset="0"/>
              </a:rPr>
              <a:t>Describe how past civilisations or lives of people in Britain developed during the Stone Age, Bronze Age and Iron Age. </a:t>
            </a:r>
            <a:endParaRPr lang="en-GB" sz="1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4572000" y="755576"/>
            <a:ext cx="4320480" cy="28174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 smtClean="0">
                <a:latin typeface="NTFPreCursive" panose="03000400000000000000" pitchFamily="66" charset="0"/>
              </a:rPr>
              <a:t>Science:</a:t>
            </a:r>
          </a:p>
          <a:p>
            <a:pPr marL="0" indent="0">
              <a:buNone/>
            </a:pPr>
            <a:r>
              <a:rPr lang="en-GB" sz="1400" b="1" dirty="0" smtClean="0">
                <a:latin typeface="NTFPreCursive" panose="03000400000000000000" pitchFamily="66" charset="0"/>
              </a:rPr>
              <a:t>We will focus on:</a:t>
            </a:r>
          </a:p>
          <a:p>
            <a:pPr marL="0" indent="0">
              <a:buNone/>
            </a:pPr>
            <a:r>
              <a:rPr lang="en-GB" sz="1600" dirty="0">
                <a:latin typeface="NTFPreCursive" panose="03000400000000000000" pitchFamily="66" charset="0"/>
              </a:rPr>
              <a:t>Gather and record findings in a variety of ways (diagrams, tables, charts and graphs) with increasing accuracy</a:t>
            </a:r>
            <a:r>
              <a:rPr lang="en-GB" sz="1600" dirty="0" smtClean="0">
                <a:latin typeface="NTFPreCursive" panose="03000400000000000000" pitchFamily="66" charset="0"/>
              </a:rPr>
              <a:t>.</a:t>
            </a:r>
          </a:p>
          <a:p>
            <a:pPr marL="0" indent="0">
              <a:buNone/>
            </a:pPr>
            <a:r>
              <a:rPr lang="en-GB" sz="1600" dirty="0">
                <a:latin typeface="NTFPreCursive" panose="03000400000000000000" pitchFamily="66" charset="0"/>
              </a:rPr>
              <a:t>Make increasingly careful observations, identifying similarities, differences and changes and making simple connections</a:t>
            </a:r>
            <a:r>
              <a:rPr lang="en-GB" sz="1600" dirty="0" smtClean="0">
                <a:latin typeface="NTFPreCursive" panose="03000400000000000000" pitchFamily="66" charset="0"/>
              </a:rPr>
              <a:t>.</a:t>
            </a:r>
          </a:p>
          <a:p>
            <a:pPr marL="0" indent="0">
              <a:buNone/>
            </a:pPr>
            <a:r>
              <a:rPr lang="en-GB" sz="1600" dirty="0">
                <a:latin typeface="NTFPreCursive" panose="03000400000000000000" pitchFamily="66" charset="0"/>
              </a:rPr>
              <a:t>Make increasingly careful observations, identifying similarities, differences and changes and making simple connections.</a:t>
            </a:r>
            <a:endParaRPr lang="en-GB" sz="1600" b="1" dirty="0">
              <a:latin typeface="NTFPreCursive" panose="03000400000000000000" pitchFamily="66" charset="0"/>
            </a:endParaRPr>
          </a:p>
          <a:p>
            <a:endParaRPr lang="en-GB" sz="2000" b="1" dirty="0">
              <a:latin typeface="+mj-lt"/>
            </a:endParaRPr>
          </a:p>
          <a:p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68" y="2492896"/>
            <a:ext cx="4299416" cy="41219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3752543"/>
            <a:ext cx="4320480" cy="28623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8568" y="2491608"/>
            <a:ext cx="4320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Geography.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Locate significant places using latitude and longitude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Analyse maps, atlases and globes, including digital mapping, to locate countries and describe features studied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Describe the type, purpose and use of different buildings, monuments, services and land, and identify reasons for their location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Use four-figure grid references to describe the location of objects and places on a simple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map</a:t>
            </a:r>
          </a:p>
          <a:p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Use four-figure grid references to describe the location of objects and places on a simple map</a:t>
            </a:r>
            <a:r>
              <a:rPr lang="en-GB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50936" y="3759929"/>
            <a:ext cx="41803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Art and design.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dirty="0">
                <a:latin typeface="NTFPreCursive" panose="03000400000000000000" pitchFamily="66" charset="0"/>
              </a:rPr>
              <a:t> </a:t>
            </a: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Identify, mix and use contrasting coloured paints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  <a:endParaRPr lang="en-GB" sz="20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Explore and use a range of mechanisms (levers, sliders, axles, wheels and cams) in models or products.</a:t>
            </a:r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Topic Title: Key Topic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2170584" cy="4911824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Aquatic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Channel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Collection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Condensation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Confluence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Current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Delta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Deposition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Downstream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Erosion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Estuary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Evaporation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Floodplain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Flow </a:t>
            </a:r>
            <a:endParaRPr lang="en-GB" sz="19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85333" y="1412776"/>
            <a:ext cx="2232248" cy="4911824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Hemisphere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Hydropower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Interlocking spurs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Meander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Mouth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Non-aquatic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Outflow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Oxbow lake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Pollution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Precipitation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Recreation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River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Riverbank 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28184" y="1412776"/>
            <a:ext cx="2520280" cy="4924218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River basin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Riverbed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River profile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Run-off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Sediment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Settlement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Source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Spring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Stream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Tributary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Upstream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V-shaped valley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Watercourse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Water cycle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Waterfall 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600" dirty="0" smtClean="0">
              <a:solidFill>
                <a:schemeClr val="bg1"/>
              </a:solidFill>
              <a:latin typeface="+mj-lt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1178</TotalTime>
  <Words>757</Words>
  <Application>Microsoft Office PowerPoint</Application>
  <PresentationFormat>On-screen Show (4:3)</PresentationFormat>
  <Paragraphs>182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NTFPreCursive</vt:lpstr>
      <vt:lpstr>Wingdings 2</vt:lpstr>
      <vt:lpstr>Flow</vt:lpstr>
      <vt:lpstr>Riverside Primary School </vt:lpstr>
      <vt:lpstr>Maths</vt:lpstr>
      <vt:lpstr>Literacy </vt:lpstr>
      <vt:lpstr>Flow</vt:lpstr>
      <vt:lpstr>Wider Curriculum </vt:lpstr>
      <vt:lpstr>Flow </vt:lpstr>
      <vt:lpstr>Topic Title: Key Topic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B Jones</cp:lastModifiedBy>
  <cp:revision>81</cp:revision>
  <dcterms:created xsi:type="dcterms:W3CDTF">2016-06-22T08:23:20Z</dcterms:created>
  <dcterms:modified xsi:type="dcterms:W3CDTF">2021-09-16T14:51:38Z</dcterms:modified>
</cp:coreProperties>
</file>